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45"/>
  </p:notesMasterIdLst>
  <p:handoutMasterIdLst>
    <p:handoutMasterId r:id="rId46"/>
  </p:handoutMasterIdLst>
  <p:sldIdLst>
    <p:sldId id="356" r:id="rId2"/>
    <p:sldId id="535" r:id="rId3"/>
    <p:sldId id="569" r:id="rId4"/>
    <p:sldId id="571" r:id="rId5"/>
    <p:sldId id="539" r:id="rId6"/>
    <p:sldId id="540" r:id="rId7"/>
    <p:sldId id="567" r:id="rId8"/>
    <p:sldId id="530" r:id="rId9"/>
    <p:sldId id="537" r:id="rId10"/>
    <p:sldId id="538" r:id="rId11"/>
    <p:sldId id="468" r:id="rId12"/>
    <p:sldId id="519" r:id="rId13"/>
    <p:sldId id="543" r:id="rId14"/>
    <p:sldId id="541" r:id="rId15"/>
    <p:sldId id="542" r:id="rId16"/>
    <p:sldId id="563" r:id="rId17"/>
    <p:sldId id="577" r:id="rId18"/>
    <p:sldId id="572" r:id="rId19"/>
    <p:sldId id="573" r:id="rId20"/>
    <p:sldId id="568" r:id="rId21"/>
    <p:sldId id="578" r:id="rId22"/>
    <p:sldId id="579" r:id="rId23"/>
    <p:sldId id="545" r:id="rId24"/>
    <p:sldId id="546" r:id="rId25"/>
    <p:sldId id="547" r:id="rId26"/>
    <p:sldId id="548" r:id="rId27"/>
    <p:sldId id="549" r:id="rId28"/>
    <p:sldId id="550" r:id="rId29"/>
    <p:sldId id="551" r:id="rId30"/>
    <p:sldId id="552" r:id="rId31"/>
    <p:sldId id="553" r:id="rId32"/>
    <p:sldId id="554" r:id="rId33"/>
    <p:sldId id="570" r:id="rId34"/>
    <p:sldId id="556" r:id="rId35"/>
    <p:sldId id="557" r:id="rId36"/>
    <p:sldId id="558" r:id="rId37"/>
    <p:sldId id="559" r:id="rId38"/>
    <p:sldId id="561" r:id="rId39"/>
    <p:sldId id="580" r:id="rId40"/>
    <p:sldId id="581" r:id="rId41"/>
    <p:sldId id="582" r:id="rId42"/>
    <p:sldId id="583" r:id="rId43"/>
    <p:sldId id="584" r:id="rId44"/>
  </p:sldIdLst>
  <p:sldSz cx="9144000" cy="5143500" type="screen16x9"/>
  <p:notesSz cx="6797675" cy="992822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1" userDrawn="1">
          <p15:clr>
            <a:srgbClr val="A4A3A4"/>
          </p15:clr>
        </p15:guide>
        <p15:guide id="2" pos="2129" userDrawn="1">
          <p15:clr>
            <a:srgbClr val="A4A3A4"/>
          </p15:clr>
        </p15:guide>
        <p15:guide id="3" orient="horz" pos="3126">
          <p15:clr>
            <a:srgbClr val="A4A3A4"/>
          </p15:clr>
        </p15:guide>
        <p15:guide id="4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CE7CB"/>
    <a:srgbClr val="DCE7C7"/>
    <a:srgbClr val="F2F6EA"/>
    <a:srgbClr val="F5F8EE"/>
    <a:srgbClr val="F98B83"/>
    <a:srgbClr val="FFFFCC"/>
    <a:srgbClr val="404F21"/>
    <a:srgbClr val="D9DD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7826" autoAdjust="0"/>
  </p:normalViewPr>
  <p:slideViewPr>
    <p:cSldViewPr snapToGrid="0">
      <p:cViewPr varScale="1">
        <p:scale>
          <a:sx n="103" d="100"/>
          <a:sy n="103" d="100"/>
        </p:scale>
        <p:origin x="-96" y="-27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-2940" y="-132"/>
      </p:cViewPr>
      <p:guideLst>
        <p:guide orient="horz" pos="3131"/>
        <p:guide orient="horz" pos="3126"/>
        <p:guide pos="2129"/>
        <p:guide pos="21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0"/>
      <c:rotY val="130"/>
      <c:perspective val="30"/>
    </c:view3D>
    <c:plotArea>
      <c:layout>
        <c:manualLayout>
          <c:layoutTarget val="inner"/>
          <c:xMode val="edge"/>
          <c:yMode val="edge"/>
          <c:x val="0"/>
          <c:y val="1.6663986653779835E-2"/>
          <c:w val="0.95117142912418529"/>
          <c:h val="0.56368259635419038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0.12009892498081476"/>
                  <c:y val="3.1103847286602863E-2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B3B-4AAA-9734-15469B9446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Лист1!$B$64:$B$89</c:f>
              <c:strCache>
                <c:ptCount val="26"/>
                <c:pt idx="0">
                  <c:v>г. Тверь</c:v>
                </c:pt>
                <c:pt idx="1">
                  <c:v>Осташковский городской округ</c:v>
                </c:pt>
                <c:pt idx="2">
                  <c:v>Сонковский район</c:v>
                </c:pt>
                <c:pt idx="3">
                  <c:v>Старицкий район</c:v>
                </c:pt>
                <c:pt idx="4">
                  <c:v>Торопецкий район</c:v>
                </c:pt>
                <c:pt idx="5">
                  <c:v>г. Вышний Волочек</c:v>
                </c:pt>
                <c:pt idx="6">
                  <c:v>г. Ржев</c:v>
                </c:pt>
                <c:pt idx="7">
                  <c:v>Конаковский</c:v>
                </c:pt>
                <c:pt idx="8">
                  <c:v>Лихославльский район</c:v>
                </c:pt>
                <c:pt idx="9">
                  <c:v>Калязинский район</c:v>
                </c:pt>
                <c:pt idx="10">
                  <c:v>г. Кимры</c:v>
                </c:pt>
                <c:pt idx="11">
                  <c:v>Калининский район</c:v>
                </c:pt>
                <c:pt idx="12">
                  <c:v>Бологовский район</c:v>
                </c:pt>
                <c:pt idx="13">
                  <c:v>Максатихинский район</c:v>
                </c:pt>
                <c:pt idx="14">
                  <c:v>Кашинский городской округ</c:v>
                </c:pt>
                <c:pt idx="15">
                  <c:v>Западнодвинский район</c:v>
                </c:pt>
                <c:pt idx="16">
                  <c:v>Торжокский район</c:v>
                </c:pt>
                <c:pt idx="17">
                  <c:v>Удомельский городской округ</c:v>
                </c:pt>
                <c:pt idx="18">
                  <c:v>Бежецкий район</c:v>
                </c:pt>
                <c:pt idx="19">
                  <c:v>Зубцовский район</c:v>
                </c:pt>
                <c:pt idx="20">
                  <c:v>Кимрский район</c:v>
                </c:pt>
                <c:pt idx="21">
                  <c:v>Кувшиновский район</c:v>
                </c:pt>
                <c:pt idx="22">
                  <c:v>Нелидовский городской округ</c:v>
                </c:pt>
                <c:pt idx="23">
                  <c:v>Пеновский район</c:v>
                </c:pt>
                <c:pt idx="24">
                  <c:v>Краснохолмский район</c:v>
                </c:pt>
                <c:pt idx="25">
                  <c:v>г. Торжок</c:v>
                </c:pt>
              </c:strCache>
            </c:strRef>
          </c:cat>
          <c:val>
            <c:numRef>
              <c:f>Лист1!$C$64:$C$89</c:f>
              <c:numCache>
                <c:formatCode>General</c:formatCode>
                <c:ptCount val="26"/>
                <c:pt idx="0">
                  <c:v>220</c:v>
                </c:pt>
                <c:pt idx="1">
                  <c:v>6</c:v>
                </c:pt>
                <c:pt idx="2">
                  <c:v>2</c:v>
                </c:pt>
                <c:pt idx="3">
                  <c:v>1</c:v>
                </c:pt>
                <c:pt idx="4">
                  <c:v>3</c:v>
                </c:pt>
                <c:pt idx="5">
                  <c:v>3</c:v>
                </c:pt>
                <c:pt idx="6">
                  <c:v>4</c:v>
                </c:pt>
                <c:pt idx="7">
                  <c:v>4</c:v>
                </c:pt>
                <c:pt idx="9">
                  <c:v>1</c:v>
                </c:pt>
                <c:pt idx="11">
                  <c:v>12</c:v>
                </c:pt>
                <c:pt idx="12">
                  <c:v>3</c:v>
                </c:pt>
                <c:pt idx="13">
                  <c:v>2</c:v>
                </c:pt>
                <c:pt idx="14">
                  <c:v>1</c:v>
                </c:pt>
                <c:pt idx="15">
                  <c:v>1</c:v>
                </c:pt>
                <c:pt idx="21">
                  <c:v>1</c:v>
                </c:pt>
                <c:pt idx="22">
                  <c:v>2</c:v>
                </c:pt>
                <c:pt idx="23">
                  <c:v>1</c:v>
                </c:pt>
                <c:pt idx="24">
                  <c:v>2</c:v>
                </c:pt>
                <c:pt idx="25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894-4816-9907-7C8FF5E8E423}"/>
            </c:ext>
          </c:extLst>
        </c:ser>
        <c:dLbls/>
      </c:pie3DChart>
    </c:plotArea>
    <c:legend>
      <c:legendPos val="b"/>
      <c:layout>
        <c:manualLayout>
          <c:xMode val="edge"/>
          <c:yMode val="edge"/>
          <c:x val="4.6334810114337689E-3"/>
          <c:y val="0.63838370578192227"/>
          <c:w val="0.98418103142512592"/>
          <c:h val="0.31513291440543129"/>
        </c:manualLayout>
      </c:layout>
      <c:txPr>
        <a:bodyPr/>
        <a:lstStyle/>
        <a:p>
          <a:pPr>
            <a:defRPr sz="1200" spc="-10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7.651153746835157E-2"/>
          <c:y val="6.9309573184658843E-2"/>
          <c:w val="0.9169555877684008"/>
          <c:h val="0.56798140361362748"/>
        </c:manualLayout>
      </c:layout>
      <c:pie3DChart>
        <c:varyColors val="1"/>
        <c:ser>
          <c:idx val="0"/>
          <c:order val="0"/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Лист1!$B$36:$B$61</c:f>
              <c:strCache>
                <c:ptCount val="26"/>
                <c:pt idx="0">
                  <c:v>г. Тверь</c:v>
                </c:pt>
                <c:pt idx="1">
                  <c:v>Осташковский городской округ</c:v>
                </c:pt>
                <c:pt idx="2">
                  <c:v>Сонковский район</c:v>
                </c:pt>
                <c:pt idx="3">
                  <c:v>Старицкий район</c:v>
                </c:pt>
                <c:pt idx="4">
                  <c:v>Торопецкий район</c:v>
                </c:pt>
                <c:pt idx="5">
                  <c:v>г. Вышний Волочек</c:v>
                </c:pt>
                <c:pt idx="6">
                  <c:v>г. Ржев</c:v>
                </c:pt>
                <c:pt idx="7">
                  <c:v>Конаковский</c:v>
                </c:pt>
                <c:pt idx="8">
                  <c:v>Лихославльский район</c:v>
                </c:pt>
                <c:pt idx="9">
                  <c:v>Калязинский район</c:v>
                </c:pt>
                <c:pt idx="10">
                  <c:v>г. Кимры</c:v>
                </c:pt>
                <c:pt idx="11">
                  <c:v>Калининский район</c:v>
                </c:pt>
                <c:pt idx="12">
                  <c:v>Бологовский район</c:v>
                </c:pt>
                <c:pt idx="13">
                  <c:v>Максатихинский район</c:v>
                </c:pt>
                <c:pt idx="14">
                  <c:v>Кашинский городской округ</c:v>
                </c:pt>
                <c:pt idx="15">
                  <c:v>Западнодвинский район</c:v>
                </c:pt>
                <c:pt idx="16">
                  <c:v>Торжокский район</c:v>
                </c:pt>
                <c:pt idx="17">
                  <c:v>Удомельский городской округ</c:v>
                </c:pt>
                <c:pt idx="18">
                  <c:v>Бежецкий район</c:v>
                </c:pt>
                <c:pt idx="19">
                  <c:v>Зубцовский район</c:v>
                </c:pt>
                <c:pt idx="20">
                  <c:v>Кимрский район</c:v>
                </c:pt>
                <c:pt idx="21">
                  <c:v>Кувшиновский район</c:v>
                </c:pt>
                <c:pt idx="22">
                  <c:v>Нелидовский городской округ</c:v>
                </c:pt>
                <c:pt idx="23">
                  <c:v>Пеновский район</c:v>
                </c:pt>
                <c:pt idx="24">
                  <c:v>Краснохолмский район</c:v>
                </c:pt>
                <c:pt idx="25">
                  <c:v>г. Торжок</c:v>
                </c:pt>
              </c:strCache>
            </c:strRef>
          </c:cat>
          <c:val>
            <c:numRef>
              <c:f>Лист1!$C$36:$C$61</c:f>
              <c:numCache>
                <c:formatCode>General</c:formatCode>
                <c:ptCount val="26"/>
                <c:pt idx="0">
                  <c:v>42</c:v>
                </c:pt>
                <c:pt idx="4">
                  <c:v>3</c:v>
                </c:pt>
                <c:pt idx="5">
                  <c:v>1</c:v>
                </c:pt>
                <c:pt idx="6">
                  <c:v>6</c:v>
                </c:pt>
                <c:pt idx="7">
                  <c:v>8</c:v>
                </c:pt>
                <c:pt idx="8">
                  <c:v>1</c:v>
                </c:pt>
                <c:pt idx="9">
                  <c:v>3</c:v>
                </c:pt>
                <c:pt idx="10">
                  <c:v>1</c:v>
                </c:pt>
                <c:pt idx="11">
                  <c:v>4</c:v>
                </c:pt>
                <c:pt idx="12">
                  <c:v>1</c:v>
                </c:pt>
                <c:pt idx="13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766-490F-9C81-B92033B22F72}"/>
            </c:ext>
          </c:extLst>
        </c:ser>
        <c:dLbls/>
      </c:pie3DChart>
    </c:plotArea>
    <c:legend>
      <c:legendPos val="b"/>
      <c:layout>
        <c:manualLayout>
          <c:xMode val="edge"/>
          <c:yMode val="edge"/>
          <c:x val="5.0776383297651178E-3"/>
          <c:y val="0.6477923205637881"/>
          <c:w val="0.98494506726803421"/>
          <c:h val="0.33303977767246346"/>
        </c:manualLayout>
      </c:layout>
      <c:txPr>
        <a:bodyPr/>
        <a:lstStyle/>
        <a:p>
          <a:pPr>
            <a:lnSpc>
              <a:spcPts val="1200"/>
            </a:lnSpc>
            <a:defRPr sz="1200" spc="-10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555"/>
          </a:xfrm>
          <a:prstGeom prst="rect">
            <a:avLst/>
          </a:prstGeom>
        </p:spPr>
        <p:txBody>
          <a:bodyPr vert="horz" lIns="91975" tIns="45989" rIns="91975" bIns="459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8555"/>
          </a:xfrm>
          <a:prstGeom prst="rect">
            <a:avLst/>
          </a:prstGeom>
        </p:spPr>
        <p:txBody>
          <a:bodyPr vert="horz" lIns="91975" tIns="45989" rIns="91975" bIns="459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909D520-E297-40F7-8A3D-5BEE61A9C30D}" type="datetimeFigureOut">
              <a:rPr lang="ru-RU"/>
              <a:pPr>
                <a:defRPr/>
              </a:pPr>
              <a:t>30.05.2019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671"/>
            <a:ext cx="2946400" cy="498555"/>
          </a:xfrm>
          <a:prstGeom prst="rect">
            <a:avLst/>
          </a:prstGeom>
        </p:spPr>
        <p:txBody>
          <a:bodyPr vert="horz" lIns="91975" tIns="45989" rIns="91975" bIns="459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671"/>
            <a:ext cx="2946400" cy="498555"/>
          </a:xfrm>
          <a:prstGeom prst="rect">
            <a:avLst/>
          </a:prstGeom>
        </p:spPr>
        <p:txBody>
          <a:bodyPr vert="horz" lIns="91975" tIns="45989" rIns="91975" bIns="459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BBD39E2-2AB8-405B-8915-5B5F252AD8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75741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555"/>
          </a:xfrm>
          <a:prstGeom prst="rect">
            <a:avLst/>
          </a:prstGeom>
        </p:spPr>
        <p:txBody>
          <a:bodyPr vert="horz" lIns="91168" tIns="45583" rIns="91168" bIns="4558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8555"/>
          </a:xfrm>
          <a:prstGeom prst="rect">
            <a:avLst/>
          </a:prstGeom>
        </p:spPr>
        <p:txBody>
          <a:bodyPr vert="horz" lIns="91168" tIns="45583" rIns="91168" bIns="4558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CFDA57D-AFB6-44F3-BFA4-406BB641A000}" type="datetimeFigureOut">
              <a:rPr lang="ru-RU"/>
              <a:pPr>
                <a:defRPr/>
              </a:pPr>
              <a:t>30.05.2019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8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68" tIns="45583" rIns="91168" bIns="45583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2" y="4777553"/>
            <a:ext cx="5438775" cy="3909050"/>
          </a:xfrm>
          <a:prstGeom prst="rect">
            <a:avLst/>
          </a:prstGeom>
        </p:spPr>
        <p:txBody>
          <a:bodyPr vert="horz" lIns="91168" tIns="45583" rIns="91168" bIns="45583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671"/>
            <a:ext cx="2946400" cy="498555"/>
          </a:xfrm>
          <a:prstGeom prst="rect">
            <a:avLst/>
          </a:prstGeom>
        </p:spPr>
        <p:txBody>
          <a:bodyPr vert="horz" lIns="91168" tIns="45583" rIns="91168" bIns="4558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671"/>
            <a:ext cx="2946400" cy="498555"/>
          </a:xfrm>
          <a:prstGeom prst="rect">
            <a:avLst/>
          </a:prstGeom>
        </p:spPr>
        <p:txBody>
          <a:bodyPr vert="horz" lIns="91168" tIns="45583" rIns="91168" bIns="4558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F775FC1-9412-4109-8BE8-BDC4CA7F6AB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061665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0013" y="747713"/>
            <a:ext cx="6659562" cy="37465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B7F0A5C-DE7D-4E45-AFF3-3B9A617CE91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  <p:sp>
        <p:nvSpPr>
          <p:cNvPr id="45061" name="Нижний колонтитул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21396052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0013" y="747713"/>
            <a:ext cx="6659562" cy="37465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0CC3909-D20A-4C4D-870B-9D3FF36804B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  <p:sp>
        <p:nvSpPr>
          <p:cNvPr id="54277" name="Нижний колонтитул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16338037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0013" y="747713"/>
            <a:ext cx="6659562" cy="37465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19CB407-4040-497E-9C82-D62FF71CD88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  <p:sp>
        <p:nvSpPr>
          <p:cNvPr id="55301" name="Нижний колонтитул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21882635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0013" y="747713"/>
            <a:ext cx="6659562" cy="37465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99D8C7B-0417-4EB1-9109-F45082D1053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/>
          </a:p>
        </p:txBody>
      </p:sp>
      <p:sp>
        <p:nvSpPr>
          <p:cNvPr id="56325" name="Нижний колонтитул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34941366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0013" y="747713"/>
            <a:ext cx="6659562" cy="37465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71A0BE1-E6B1-478D-8000-FA81857969D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/>
          </a:p>
        </p:txBody>
      </p:sp>
      <p:sp>
        <p:nvSpPr>
          <p:cNvPr id="57349" name="Нижний колонтитул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8535262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6050" y="747713"/>
            <a:ext cx="6664325" cy="37480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A2740AE-2E02-4361-A358-5BDE26E7744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/>
          </a:p>
        </p:txBody>
      </p:sp>
      <p:sp>
        <p:nvSpPr>
          <p:cNvPr id="58373" name="Нижний колонтитул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24054489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0013" y="747713"/>
            <a:ext cx="6659562" cy="37465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423592A-A206-4A02-B1B2-C63120B425B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/>
          </a:p>
        </p:txBody>
      </p:sp>
      <p:sp>
        <p:nvSpPr>
          <p:cNvPr id="59397" name="Нижний колонтитул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41199352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0013" y="747713"/>
            <a:ext cx="6659562" cy="37465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6582EBF-542E-4568-939F-583B37256F7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/>
          </a:p>
        </p:txBody>
      </p:sp>
      <p:sp>
        <p:nvSpPr>
          <p:cNvPr id="60421" name="Нижний колонтитул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16605540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4338" y="1244600"/>
            <a:ext cx="5967412" cy="33559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70A8747-ED3B-4F59-9CD1-ACE8C1D2752E}" type="slidenum">
              <a:rPr lang="ru-RU" alt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 alt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27016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48D72A-5139-4C01-9A34-CE1026813955}" type="slidenum">
              <a:rPr lang="ru-RU" alt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ru-RU" alt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1496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7313" y="752475"/>
            <a:ext cx="6710362" cy="37750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2FA8FD1-732B-4359-9DC3-138083D6BE2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  <p:sp>
        <p:nvSpPr>
          <p:cNvPr id="46085" name="Нижний колонтитул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1850594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4338" y="1244600"/>
            <a:ext cx="5967412" cy="33559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F2EDD18-5FF5-4DDD-A7FB-0D198284CCA5}" type="slidenum">
              <a:rPr lang="ru-RU" alt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alt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7663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4338" y="1244600"/>
            <a:ext cx="5967412" cy="33559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3EF4F36-303C-4FD4-9CCA-A7F7462865D8}" type="slidenum">
              <a:rPr lang="ru-RU" alt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 alt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114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4338" y="1244600"/>
            <a:ext cx="5967412" cy="33559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C48D96-B4A7-418B-924E-2658F50DC39D}" type="slidenum">
              <a:rPr lang="ru-RU" alt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 alt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9965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568575" y="558800"/>
            <a:ext cx="4968875" cy="2795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2E62DCB-0929-4D78-AFA8-104D3DF480AA}" type="slidenum">
              <a:rPr lang="ru-RU" alt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 altLang="ru-RU">
              <a:cs typeface="Arial" charset="0"/>
            </a:endParaRPr>
          </a:p>
        </p:txBody>
      </p:sp>
      <p:sp>
        <p:nvSpPr>
          <p:cNvPr id="50181" name="Нижний колонтитул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4212936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568575" y="558800"/>
            <a:ext cx="4968875" cy="2795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40005DD-132A-40A3-AC5D-5BA0468CB6F5}" type="slidenum">
              <a:rPr lang="ru-RU" alt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 altLang="ru-RU">
              <a:cs typeface="Arial" charset="0"/>
            </a:endParaRPr>
          </a:p>
        </p:txBody>
      </p:sp>
      <p:sp>
        <p:nvSpPr>
          <p:cNvPr id="51205" name="Нижний колонтитул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25400578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568575" y="558800"/>
            <a:ext cx="4968875" cy="2795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83DD4B-02DD-414D-A71E-53001B862BE9}" type="slidenum">
              <a:rPr lang="ru-RU" alt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 altLang="ru-RU">
              <a:cs typeface="Arial" charset="0"/>
            </a:endParaRPr>
          </a:p>
        </p:txBody>
      </p:sp>
      <p:sp>
        <p:nvSpPr>
          <p:cNvPr id="52229" name="Нижний колонтитул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14879141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0013" y="747713"/>
            <a:ext cx="6659562" cy="37465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E29E522-70C9-449A-A39C-ADC168FBCD9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  <p:sp>
        <p:nvSpPr>
          <p:cNvPr id="53253" name="Нижний колонтитул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3642562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D5E12-12B9-4307-8E6F-3E757A745090}" type="datetime1">
              <a:rPr lang="ru-RU" smtClean="0"/>
              <a:pPr>
                <a:defRPr/>
              </a:pPr>
              <a:t>30.05.2019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0C963-21B8-41E2-9BF5-3A4724EDA9E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E964A-F4E1-4488-B363-D555846BA44C}" type="datetime1">
              <a:rPr lang="ru-RU" smtClean="0"/>
              <a:pPr>
                <a:defRPr/>
              </a:pPr>
              <a:t>30.05.2019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F2A6D-4405-4FE6-A521-5DEE9F6014D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E583F-A5F7-4966-B864-F59F2DAB3471}" type="datetime1">
              <a:rPr lang="ru-RU" smtClean="0"/>
              <a:pPr>
                <a:defRPr/>
              </a:pPr>
              <a:t>30.05.2019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B4257-A325-4CBD-B9BE-2E415E3EF31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3CD83-849A-49CE-B91A-6092FBA62480}" type="datetime1">
              <a:rPr lang="ru-RU" smtClean="0"/>
              <a:pPr>
                <a:defRPr/>
              </a:pPr>
              <a:t>30.05.2019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B2644-AD55-4053-A40E-D4F59F46A2E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2DAF9-C9EE-480E-96A5-7260B6C5E637}" type="datetime1">
              <a:rPr lang="ru-RU" smtClean="0"/>
              <a:pPr>
                <a:defRPr/>
              </a:pPr>
              <a:t>30.05.2019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0619D-D212-4555-BC65-F0CBAC85FC6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F5A0A-A862-4015-9668-4CAD4D67AF01}" type="datetime1">
              <a:rPr lang="ru-RU" smtClean="0"/>
              <a:pPr>
                <a:defRPr/>
              </a:pPr>
              <a:t>30.05.2019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AF357-45F7-4699-A154-9EC7BC1DE5A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8D8DB-CA8A-434A-8022-6E46B32405F3}" type="datetime1">
              <a:rPr lang="ru-RU" smtClean="0"/>
              <a:pPr>
                <a:defRPr/>
              </a:pPr>
              <a:t>30.05.2019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F0025-17D2-4BA4-BFEE-1EDA06A1B32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F6366-449A-4986-9D4E-E784EF5E5C94}" type="datetime1">
              <a:rPr lang="ru-RU" smtClean="0"/>
              <a:pPr>
                <a:defRPr/>
              </a:pPr>
              <a:t>30.05.2019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5881B-DDD1-47B5-A08F-C596E3E8DF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8491C-0195-4DB9-A718-6FDCD167898D}" type="datetime1">
              <a:rPr lang="ru-RU" smtClean="0"/>
              <a:pPr>
                <a:defRPr/>
              </a:pPr>
              <a:t>30.05.2019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D9B52-9C65-4A9B-B7A1-79B86D2178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C0F58-2BD6-4AB4-855C-F92C751DD598}" type="datetime1">
              <a:rPr lang="ru-RU" smtClean="0"/>
              <a:pPr>
                <a:defRPr/>
              </a:pPr>
              <a:t>30.05.2019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421F7-7609-41C7-BE75-EE7EEE23A9F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5195B-BE24-43F6-8BC3-A34412E307E6}" type="datetime1">
              <a:rPr lang="ru-RU" smtClean="0"/>
              <a:pPr>
                <a:defRPr/>
              </a:pPr>
              <a:t>30.05.2019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17930-7282-4AEE-8A67-F3AC6D2FDE4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CD9A3AC-7FDD-4ADD-8405-9F6FF5D388E8}" type="datetime1">
              <a:rPr lang="ru-RU" smtClean="0"/>
              <a:pPr>
                <a:defRPr/>
              </a:pPr>
              <a:t>30.05.2019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8A335D9-42E7-44A5-9921-0D44EE46D0A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434110" y="1492827"/>
            <a:ext cx="8123094" cy="2232025"/>
          </a:xfrm>
        </p:spPr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 реализации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национального проекта «Демография»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 Тверской области</a:t>
            </a:r>
          </a:p>
        </p:txBody>
      </p:sp>
      <p:pic>
        <p:nvPicPr>
          <p:cNvPr id="2051" name="Рисунок 1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 l="5005"/>
          <a:stretch>
            <a:fillRect/>
          </a:stretch>
        </p:blipFill>
        <p:spPr bwMode="auto">
          <a:xfrm>
            <a:off x="248358" y="104656"/>
            <a:ext cx="8286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98089" y="277477"/>
            <a:ext cx="7323137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A8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СОЦИАЛЬНОЙ ЗАЩИТЫ НАСЕЛЕНИЯ ТВЕРСКОЙ ОБЛАСТИ</a:t>
            </a: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1316468" y="4450482"/>
            <a:ext cx="64658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A88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г. Тверь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A88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29 мая 2019 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1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 l="5005"/>
          <a:stretch>
            <a:fillRect/>
          </a:stretch>
        </p:blipFill>
        <p:spPr bwMode="auto">
          <a:xfrm>
            <a:off x="209448" y="104656"/>
            <a:ext cx="8286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Заголовок 20"/>
          <p:cNvSpPr>
            <a:spLocks noGrp="1"/>
          </p:cNvSpPr>
          <p:nvPr>
            <p:ph type="title"/>
          </p:nvPr>
        </p:nvSpPr>
        <p:spPr>
          <a:xfrm>
            <a:off x="957552" y="173802"/>
            <a:ext cx="8186448" cy="801687"/>
          </a:xfrm>
        </p:spPr>
        <p:txBody>
          <a:bodyPr rtlCol="0">
            <a:noAutofit/>
          </a:bodyPr>
          <a:lstStyle/>
          <a:p>
            <a:pPr algn="ctr" fontAlgn="auto">
              <a:lnSpc>
                <a:spcPts val="1900"/>
              </a:lnSpc>
              <a:spcAft>
                <a:spcPts val="0"/>
              </a:spcAft>
              <a:defRPr/>
            </a:pPr>
            <a:r>
              <a:rPr lang="ru-RU" altLang="ru-RU" sz="1800" b="1" dirty="0" smtClean="0">
                <a:solidFill>
                  <a:srgbClr val="9983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РОЖДАЕМОСТИ И СМЕРТНОСТИ</a:t>
            </a:r>
            <a:br>
              <a:rPr lang="ru-RU" altLang="ru-RU" sz="1800" b="1" dirty="0" smtClean="0">
                <a:solidFill>
                  <a:srgbClr val="9983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 smtClean="0">
                <a:solidFill>
                  <a:srgbClr val="9983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>
                <a:solidFill>
                  <a:srgbClr val="9983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МУНИЦИПАЛЬНЫМ </a:t>
            </a:r>
            <a:r>
              <a:rPr lang="ru-RU" altLang="ru-RU" sz="1800" b="1" dirty="0" smtClean="0">
                <a:solidFill>
                  <a:srgbClr val="9983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ОБРАЗОВАНИЯМ</a:t>
            </a:r>
            <a:br>
              <a:rPr lang="ru-RU" altLang="ru-RU" sz="1800" b="1" dirty="0" smtClean="0">
                <a:solidFill>
                  <a:srgbClr val="9983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 smtClean="0">
                <a:solidFill>
                  <a:srgbClr val="CCAF0A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(на 1 000 человек населения) </a:t>
            </a:r>
            <a:r>
              <a:rPr lang="ru-RU" altLang="ru-RU" sz="1800" b="1" dirty="0">
                <a:solidFill>
                  <a:srgbClr val="CCAF0A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(продолжение)</a:t>
            </a:r>
            <a:endParaRPr lang="ru-RU" altLang="ru-RU" sz="1800" b="1" dirty="0">
              <a:solidFill>
                <a:srgbClr val="9983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11312224"/>
              </p:ext>
            </p:extLst>
          </p:nvPr>
        </p:nvGraphicFramePr>
        <p:xfrm>
          <a:off x="966790" y="1023213"/>
          <a:ext cx="7703172" cy="38005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24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7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137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418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0985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4370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4370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9989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0188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2279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50675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50675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</a:tblGrid>
              <a:tr h="216000"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5" marR="6485" marT="64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муниципального </a:t>
                      </a:r>
                      <a:b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образования</a:t>
                      </a:r>
                    </a:p>
                  </a:txBody>
                  <a:tcPr marL="6485" marR="6485" marT="64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Коэффициент рождаемости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" marR="7200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485" marR="6485" marT="64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485" marR="6485" marT="64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485" marR="6485" marT="64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" marR="7200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Коэффициент смертности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" marR="7200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485" marR="6485" marT="64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485" marR="6485" marT="64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" marR="7200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2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(базовое значение)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64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en-US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кв. 2018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64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en-US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кв.</a:t>
                      </a:r>
                    </a:p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64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откло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-нения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64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место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64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(базовое значение)</a:t>
                      </a:r>
                    </a:p>
                  </a:txBody>
                  <a:tcPr marL="6485" marR="6485" marT="64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en-US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кв. 2018</a:t>
                      </a:r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64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en-US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кв.</a:t>
                      </a:r>
                    </a:p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64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откло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-нения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64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место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64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1364"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Максатихинский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28,7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1364"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Молоковский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+2,4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31,5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-7,3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1364"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Оленинский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16,9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1364"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Пеновский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+3,9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18,4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+6,5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1364"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Рамешковский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19,6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+0,9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1364"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Ржевский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+2,3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1364"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Сандовский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29,2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-11,4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1364"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ctr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Селижаровский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17,1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+2,6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21364"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Сонковский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+3,8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21,5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-5,1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21364"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Спировский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+2,2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21,9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-8,3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21364"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ctr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Старицкий район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17,8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39173">
                <a:tc>
                  <a:txBody>
                    <a:bodyPr/>
                    <a:lstStyle/>
                    <a:p>
                      <a:pPr algn="ctr" fontAlgn="ctr">
                        <a:lnSpc>
                          <a:spcPts val="1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5" marR="6485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Торжокский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+2,5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16,9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+0,2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39173">
                <a:tc>
                  <a:txBody>
                    <a:bodyPr/>
                    <a:lstStyle/>
                    <a:p>
                      <a:pPr algn="ctr" fontAlgn="ctr">
                        <a:lnSpc>
                          <a:spcPts val="1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5" marR="6485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Торопецкий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23,4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-7,1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39173">
                <a:tc>
                  <a:txBody>
                    <a:bodyPr/>
                    <a:lstStyle/>
                    <a:p>
                      <a:pPr algn="ctr" fontAlgn="ctr">
                        <a:lnSpc>
                          <a:spcPts val="1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5" marR="6485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Фировский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26,3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+0,8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21342" y="4740626"/>
            <a:ext cx="2057400" cy="274637"/>
          </a:xfrm>
        </p:spPr>
        <p:txBody>
          <a:bodyPr/>
          <a:lstStyle/>
          <a:p>
            <a:pPr>
              <a:defRPr/>
            </a:pPr>
            <a:fld id="{DC7B2644-AD55-4053-A40E-D4F59F46A2EA}" type="slidenum">
              <a:rPr 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10</a:t>
            </a:fld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1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 l="5005"/>
          <a:stretch>
            <a:fillRect/>
          </a:stretch>
        </p:blipFill>
        <p:spPr bwMode="auto">
          <a:xfrm>
            <a:off x="209448" y="104656"/>
            <a:ext cx="8286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Заголовок 20"/>
          <p:cNvSpPr>
            <a:spLocks noGrp="1"/>
          </p:cNvSpPr>
          <p:nvPr>
            <p:ph type="title"/>
          </p:nvPr>
        </p:nvSpPr>
        <p:spPr>
          <a:xfrm>
            <a:off x="974725" y="189974"/>
            <a:ext cx="8169275" cy="569697"/>
          </a:xfrm>
        </p:spPr>
        <p:txBody>
          <a:bodyPr/>
          <a:lstStyle/>
          <a:p>
            <a:pPr algn="ctr">
              <a:lnSpc>
                <a:spcPts val="1900"/>
              </a:lnSpc>
            </a:pPr>
            <a:r>
              <a:rPr lang="ru-RU" sz="1800" b="1" dirty="0" smtClean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 smtClean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sz="1800" b="1" dirty="0" smtClean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ОСНОВНЫЕ МЕРОПРИЯТИЯ РЕГИОНАЛЬНЫХ ПРОЕКТОВ</a:t>
            </a:r>
            <a:br>
              <a:rPr lang="ru-RU" sz="1800" b="1" dirty="0" smtClean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ПО ТВЕРСКОЙ ОБЛАСТИ</a:t>
            </a:r>
            <a:br>
              <a:rPr lang="ru-RU" sz="1800" b="1" dirty="0" smtClean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1" dirty="0" smtClean="0">
              <a:solidFill>
                <a:srgbClr val="9983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6507747"/>
              </p:ext>
            </p:extLst>
          </p:nvPr>
        </p:nvGraphicFramePr>
        <p:xfrm>
          <a:off x="974725" y="1124607"/>
          <a:ext cx="7704000" cy="3640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5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32000">
                <a:tc row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</a:t>
                      </a: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Финансирование,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 руб.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2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г.</a:t>
                      </a:r>
                    </a:p>
                  </a:txBody>
                  <a:tcPr marL="0" marR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2020 -2024 гг.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на 01.05.19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2019 г.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ежемесячной выплаты в связи с рождением первого ребенка - до 1,5 лет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511,4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ФБ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2 822,1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2 823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семей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2 168 семей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ежемесячной выплаты в случае рождения </a:t>
                      </a:r>
                      <a:b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ребенка или последующих детей - до 3 лет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917,1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ФБ - 84%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791,0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6 638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семей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1 200 семей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700"/>
                        </a:lnSpc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Применение вспомогательных репродуктивных технологий  (ЭКО) за счет средств обязательного медицинского страхования</a:t>
                      </a:r>
                      <a:endParaRPr lang="ru-RU" sz="18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127,6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ТФОМС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713,0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343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цикла</a:t>
                      </a: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1 120 циклов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939800" y="660400"/>
            <a:ext cx="8148638" cy="4841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1800" b="1" dirty="0" smtClean="0">
                <a:solidFill>
                  <a:srgbClr val="CCAF0A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  <a:sym typeface="Arial" panose="020B0604020202020204" pitchFamily="34" charset="0"/>
              </a:rPr>
              <a:t> </a:t>
            </a:r>
            <a:endParaRPr lang="ru-RU" altLang="ru-RU" sz="1800" b="1" dirty="0">
              <a:solidFill>
                <a:srgbClr val="CCAF0A">
                  <a:lumMod val="75000"/>
                </a:srgb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Заголовок 20"/>
          <p:cNvSpPr txBox="1">
            <a:spLocks/>
          </p:cNvSpPr>
          <p:nvPr/>
        </p:nvSpPr>
        <p:spPr>
          <a:xfrm>
            <a:off x="1088938" y="665975"/>
            <a:ext cx="7697787" cy="4064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 defTabSz="6858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b="1" dirty="0">
                <a:solidFill>
                  <a:srgbClr val="CCAF0A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CCAF0A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b="1" dirty="0">
                <a:solidFill>
                  <a:srgbClr val="CCAF0A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</a:t>
            </a:r>
            <a:r>
              <a:rPr lang="en-US" b="1" dirty="0">
                <a:solidFill>
                  <a:srgbClr val="CCAF0A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lang="ru-RU" b="1" dirty="0">
                <a:solidFill>
                  <a:srgbClr val="CCAF0A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«ФИНАНСОВАЯ ПОДДЕРЖКА СЕМЕЙ ПРИ РОЖДЕНИИ ДЕТЕЙ»</a:t>
            </a:r>
            <a:br>
              <a:rPr lang="ru-RU" b="1" dirty="0">
                <a:solidFill>
                  <a:srgbClr val="CCAF0A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b="1" dirty="0">
              <a:solidFill>
                <a:srgbClr val="CCAF0A">
                  <a:lumMod val="75000"/>
                </a:srgb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917605" y="4733780"/>
            <a:ext cx="2057400" cy="274637"/>
          </a:xfrm>
        </p:spPr>
        <p:txBody>
          <a:bodyPr/>
          <a:lstStyle/>
          <a:p>
            <a:pPr>
              <a:defRPr/>
            </a:pPr>
            <a:fld id="{DC7B2644-AD55-4053-A40E-D4F59F46A2EA}" type="slidenum">
              <a:rPr 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11</a:t>
            </a:fld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1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 l="5005"/>
          <a:stretch>
            <a:fillRect/>
          </a:stretch>
        </p:blipFill>
        <p:spPr bwMode="auto">
          <a:xfrm>
            <a:off x="209448" y="104656"/>
            <a:ext cx="8286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Заголовок 20"/>
          <p:cNvSpPr>
            <a:spLocks noGrp="1"/>
          </p:cNvSpPr>
          <p:nvPr>
            <p:ph type="title"/>
          </p:nvPr>
        </p:nvSpPr>
        <p:spPr>
          <a:xfrm>
            <a:off x="974725" y="244475"/>
            <a:ext cx="8169275" cy="731838"/>
          </a:xfrm>
        </p:spPr>
        <p:txBody>
          <a:bodyPr/>
          <a:lstStyle/>
          <a:p>
            <a:pPr algn="ctr"/>
            <a:r>
              <a:rPr lang="ru-RU" sz="1800" b="1" dirty="0" smtClean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1. «ФИНАНСОВАЯ ПОДДЕРЖКА СЕМЕЙ ПРИ РОЖДЕНИИ ДЕТЕЙ»</a:t>
            </a:r>
            <a:br>
              <a:rPr lang="ru-RU" sz="1800" b="1" dirty="0" smtClean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>
                <a:solidFill>
                  <a:srgbClr val="CCAF0A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(продолжение)</a:t>
            </a:r>
            <a:endParaRPr lang="ru-RU" sz="1800" b="1" i="1" dirty="0" smtClean="0">
              <a:solidFill>
                <a:srgbClr val="9983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21161102"/>
              </p:ext>
            </p:extLst>
          </p:nvPr>
        </p:nvGraphicFramePr>
        <p:xfrm>
          <a:off x="974725" y="1081088"/>
          <a:ext cx="7883001" cy="3673525"/>
        </p:xfrm>
        <a:graphic>
          <a:graphicData uri="http://schemas.openxmlformats.org/drawingml/2006/table">
            <a:tbl>
              <a:tblPr/>
              <a:tblGrid>
                <a:gridCol w="3603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00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16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3503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31800">
                <a:tc rowSpan="2"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Мероприятие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Финансирование,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 руб.</a:t>
                      </a:r>
                    </a:p>
                  </a:txBody>
                  <a:tcPr marL="0"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</a:p>
                  </a:txBody>
                  <a:tcPr marL="0"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1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г.</a:t>
                      </a:r>
                    </a:p>
                  </a:txBody>
                  <a:tcPr marL="0"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2020 -2024 гг.</a:t>
                      </a:r>
                    </a:p>
                  </a:txBody>
                  <a:tcPr marL="0"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на 01.05.19</a:t>
                      </a:r>
                    </a:p>
                  </a:txBody>
                  <a:tcPr marL="0"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2019 г.</a:t>
                      </a:r>
                    </a:p>
                  </a:txBody>
                  <a:tcPr marL="0"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ыплата регионального материнского (семейного) капитала</a:t>
                      </a:r>
                    </a:p>
                  </a:txBody>
                  <a:tcPr marL="72000" marR="72000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99,8</a:t>
                      </a:r>
                    </a:p>
                  </a:txBody>
                  <a:tcPr marL="36000" marR="36000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530,2</a:t>
                      </a:r>
                    </a:p>
                  </a:txBody>
                  <a:tcPr marL="36000" marR="36000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595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женщин</a:t>
                      </a:r>
                    </a:p>
                  </a:txBody>
                  <a:tcPr marL="36000" marR="36000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менее 1 700 женщин</a:t>
                      </a:r>
                    </a:p>
                  </a:txBody>
                  <a:tcPr marL="36000" marR="36000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Компенсация на проезд беременным женщинам, проживающим в сельской местности, в  мед. организации</a:t>
                      </a:r>
                    </a:p>
                  </a:txBody>
                  <a:tcPr marL="72000" marR="72000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</a:t>
                      </a:r>
                    </a:p>
                  </a:txBody>
                  <a:tcPr marL="36000" marR="36000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4,5</a:t>
                      </a:r>
                    </a:p>
                  </a:txBody>
                  <a:tcPr marL="36000" marR="36000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275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женщин</a:t>
                      </a:r>
                    </a:p>
                  </a:txBody>
                  <a:tcPr marL="36000" marR="36000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менее 700 женщин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A452A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7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ctr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Выплата на обеспечение полноценным питанием беременных женщин</a:t>
                      </a:r>
                    </a:p>
                  </a:txBody>
                  <a:tcPr marL="72000" marR="72000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17,6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2019 г. ОБ</a:t>
                      </a:r>
                    </a:p>
                  </a:txBody>
                  <a:tcPr marL="36000" marR="36000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88,0</a:t>
                      </a:r>
                    </a:p>
                  </a:txBody>
                  <a:tcPr marL="36000" marR="36000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353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семьи</a:t>
                      </a:r>
                    </a:p>
                  </a:txBody>
                  <a:tcPr marL="36000" marR="36000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менее 1 200 семей</a:t>
                      </a:r>
                    </a:p>
                  </a:txBody>
                  <a:tcPr marL="36000" marR="36000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20725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7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113" marR="0" lvl="0" indent="0" algn="just" defTabSz="6858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Предоставление единовременной выплаты на частичное погашение ипотечного кредита молодой семье</a:t>
                      </a:r>
                    </a:p>
                  </a:txBody>
                  <a:tcPr marL="72000" marR="72000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2019 г.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</a:t>
                      </a:r>
                    </a:p>
                  </a:txBody>
                  <a:tcPr marL="36000" marR="36000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</a:p>
                  </a:txBody>
                  <a:tcPr marL="36000" marR="36000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 заявлений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менее 50 </a:t>
                      </a:r>
                      <a:b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семей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A452A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17166" y="4754605"/>
            <a:ext cx="2057400" cy="274637"/>
          </a:xfrm>
        </p:spPr>
        <p:txBody>
          <a:bodyPr/>
          <a:lstStyle/>
          <a:p>
            <a:pPr>
              <a:defRPr/>
            </a:pPr>
            <a:fld id="{DC7B2644-AD55-4053-A40E-D4F59F46A2EA}" type="slidenum">
              <a:rPr 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12</a:t>
            </a:fld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1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 l="5005"/>
          <a:stretch>
            <a:fillRect/>
          </a:stretch>
        </p:blipFill>
        <p:spPr bwMode="auto">
          <a:xfrm>
            <a:off x="209448" y="104656"/>
            <a:ext cx="8286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Заголовок 20"/>
          <p:cNvSpPr>
            <a:spLocks noGrp="1"/>
          </p:cNvSpPr>
          <p:nvPr>
            <p:ph type="title"/>
          </p:nvPr>
        </p:nvSpPr>
        <p:spPr>
          <a:xfrm>
            <a:off x="974725" y="231505"/>
            <a:ext cx="8169275" cy="731838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1800" b="1" dirty="0" smtClean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2. «СОДЕЙСТВИЕ ЗАНЯТОСТИ ЖЕНЩИН  -  СОЗДАНИЕ УСЛОВИЙ ДОШКОЛЬНОГО ОБРАЗОВАНИЯ ДЛЯ ДЕТЕЙ В ВОЗРАСТЕ 3-Х ЛЕТ»</a:t>
            </a:r>
            <a:endParaRPr lang="ru-RU" sz="1800" b="1" i="1" dirty="0" smtClean="0">
              <a:solidFill>
                <a:srgbClr val="9983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65713701"/>
              </p:ext>
            </p:extLst>
          </p:nvPr>
        </p:nvGraphicFramePr>
        <p:xfrm>
          <a:off x="974725" y="1133356"/>
          <a:ext cx="7817416" cy="306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4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8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04000">
                <a:tc rowSpan="2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</a:t>
                      </a: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Финансирование,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 руб.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2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г.</a:t>
                      </a:r>
                    </a:p>
                  </a:txBody>
                  <a:tcPr marL="0" marR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2020 -2024 гг.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на 01.05.19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b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2019 г.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16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Создание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2019 – 2021 годах не менее 800 дополнительных мест для детей в возрасте от 2 мес. </a:t>
                      </a:r>
                      <a:b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до 3 лет и 910 мест для детей в возрасте от 1,5 до 3 лет</a:t>
                      </a:r>
                    </a:p>
                  </a:txBody>
                  <a:tcPr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741,5</a:t>
                      </a:r>
                    </a:p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</a:pPr>
                      <a:endParaRPr lang="ru-RU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ФБ - 388,2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836,25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0"/>
                        </a:spcBef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810 мест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7200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Переобучение и повышение квалификации женщин в период отпуска по уходу за ребенком в возрасте до трех лет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89,4</a:t>
                      </a:r>
                    </a:p>
                    <a:p>
                      <a:pPr algn="ctr"/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ФБ - 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84,9</a:t>
                      </a:r>
                      <a:endParaRPr lang="ru-RU" sz="1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</a:pP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39027" y="4742489"/>
            <a:ext cx="2057400" cy="274637"/>
          </a:xfrm>
        </p:spPr>
        <p:txBody>
          <a:bodyPr/>
          <a:lstStyle/>
          <a:p>
            <a:pPr>
              <a:defRPr/>
            </a:pPr>
            <a:fld id="{DC7B2644-AD55-4053-A40E-D4F59F46A2EA}" type="slidenum">
              <a:rPr 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13</a:t>
            </a:fld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1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 l="5005"/>
          <a:stretch>
            <a:fillRect/>
          </a:stretch>
        </p:blipFill>
        <p:spPr bwMode="auto">
          <a:xfrm>
            <a:off x="209448" y="104656"/>
            <a:ext cx="8286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Заголовок 20"/>
          <p:cNvSpPr>
            <a:spLocks noGrp="1"/>
          </p:cNvSpPr>
          <p:nvPr>
            <p:ph type="title"/>
          </p:nvPr>
        </p:nvSpPr>
        <p:spPr>
          <a:xfrm>
            <a:off x="980575" y="199890"/>
            <a:ext cx="8169275" cy="760412"/>
          </a:xfrm>
        </p:spPr>
        <p:txBody>
          <a:bodyPr/>
          <a:lstStyle/>
          <a:p>
            <a:pPr algn="ctr"/>
            <a:r>
              <a:rPr lang="ru-RU" sz="1800" b="1" dirty="0" smtClean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3. «СТАРШЕЕ ПОКОЛЕНИЕ»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8518218"/>
              </p:ext>
            </p:extLst>
          </p:nvPr>
        </p:nvGraphicFramePr>
        <p:xfrm>
          <a:off x="980575" y="1055536"/>
          <a:ext cx="7916653" cy="3762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5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35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2235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340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5073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6952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</a:t>
                      </a: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Финансирование, млн руб.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95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г.</a:t>
                      </a: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–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гг.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на 01.05.19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b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2019 г.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36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17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Иммунизация граждан старше трудоспособного возраста из групп риска, проживающих в организациях социального обслуживания на территории Тверской области, против пневмококковой инфекции</a:t>
                      </a:r>
                      <a:endParaRPr lang="ru-RU" sz="17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4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</a:p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600"/>
                        </a:spcAft>
                      </a:pPr>
                      <a:r>
                        <a:rPr lang="ru-RU" sz="17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Утвержден план иммунизации и доведен до медицинских организаций, проводящих прививки. 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7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Проводятся конкурсные процедуры и закупки вакцины.</a:t>
                      </a:r>
                      <a:r>
                        <a:rPr lang="ru-RU" sz="1700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7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Дата проведения аукциона</a:t>
                      </a:r>
                      <a:r>
                        <a:rPr lang="ru-RU" sz="1700" kern="1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70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27.05.2019.</a:t>
                      </a:r>
                      <a:endParaRPr lang="ru-RU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ru-RU" sz="17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1925</a:t>
                      </a:r>
                    </a:p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ru-RU" sz="17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чел.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17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Доставка лиц старше 65 лет, проживающих в сельской местности, в медицинские организации</a:t>
                      </a:r>
                      <a:endParaRPr lang="ru-RU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30,4</a:t>
                      </a:r>
                      <a:endParaRPr lang="ru-RU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Электронный аукцион состоялся  29.04.2019. Заключены контракты 20.05.2019.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Поставка автотранспорта по 30.06.2019</a:t>
                      </a:r>
                      <a:endParaRPr lang="ru-RU" sz="17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приобрете-ние</a:t>
                      </a:r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единиц </a:t>
                      </a:r>
                      <a:r>
                        <a:rPr lang="ru-RU" sz="17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автотранс</a:t>
                      </a:r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-порта</a:t>
                      </a:r>
                      <a:endParaRPr lang="ru-RU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57683" y="4794638"/>
            <a:ext cx="2057400" cy="274637"/>
          </a:xfrm>
        </p:spPr>
        <p:txBody>
          <a:bodyPr/>
          <a:lstStyle/>
          <a:p>
            <a:pPr>
              <a:defRPr/>
            </a:pPr>
            <a:fld id="{DC7B2644-AD55-4053-A40E-D4F59F46A2EA}" type="slidenum">
              <a:rPr 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14</a:t>
            </a:fld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1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 l="5005"/>
          <a:stretch>
            <a:fillRect/>
          </a:stretch>
        </p:blipFill>
        <p:spPr bwMode="auto">
          <a:xfrm>
            <a:off x="209448" y="104656"/>
            <a:ext cx="8286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Заголовок 20"/>
          <p:cNvSpPr>
            <a:spLocks noGrp="1"/>
          </p:cNvSpPr>
          <p:nvPr>
            <p:ph type="title"/>
          </p:nvPr>
        </p:nvSpPr>
        <p:spPr>
          <a:xfrm>
            <a:off x="974726" y="214313"/>
            <a:ext cx="7861300" cy="760412"/>
          </a:xfrm>
        </p:spPr>
        <p:txBody>
          <a:bodyPr/>
          <a:lstStyle/>
          <a:p>
            <a:pPr algn="ctr"/>
            <a:r>
              <a:rPr lang="ru-RU" sz="1800" b="1" dirty="0" smtClean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3. «СТАРШЕЕ ПОКОЛЕНИЕ»</a:t>
            </a:r>
            <a:br>
              <a:rPr lang="ru-RU" sz="1800" b="1" dirty="0" smtClean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>
                <a:solidFill>
                  <a:srgbClr val="CCAF0A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(продолжение)</a:t>
            </a:r>
            <a:endParaRPr lang="ru-RU" sz="1800" b="1" i="1" dirty="0" smtClean="0">
              <a:solidFill>
                <a:srgbClr val="9983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39028" y="4748777"/>
            <a:ext cx="2057400" cy="274637"/>
          </a:xfrm>
        </p:spPr>
        <p:txBody>
          <a:bodyPr/>
          <a:lstStyle/>
          <a:p>
            <a:pPr>
              <a:defRPr/>
            </a:pPr>
            <a:fld id="{DC7B2644-AD55-4053-A40E-D4F59F46A2EA}" type="slidenum">
              <a:rPr 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15</a:t>
            </a:fld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987425" y="1100138"/>
          <a:ext cx="7704888" cy="3687568"/>
        </p:xfrm>
        <a:graphic>
          <a:graphicData uri="http://schemas.openxmlformats.org/drawingml/2006/table">
            <a:tbl>
              <a:tblPr/>
              <a:tblGrid>
                <a:gridCol w="3254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114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922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9528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Мероприятие</a:t>
                      </a:r>
                    </a:p>
                  </a:txBody>
                  <a:tcPr marL="0" marR="0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Финансирование, млн руб.</a:t>
                      </a:r>
                    </a:p>
                  </a:txBody>
                  <a:tcPr marL="0" marR="0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</a:p>
                  </a:txBody>
                  <a:tcPr marL="0" marR="0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03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г.</a:t>
                      </a:r>
                    </a:p>
                  </a:txBody>
                  <a:tcPr marL="0" marR="0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2020 -2024 гг.</a:t>
                      </a:r>
                    </a:p>
                  </a:txBody>
                  <a:tcPr marL="0" marR="0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на 01.05.19</a:t>
                      </a:r>
                    </a:p>
                  </a:txBody>
                  <a:tcPr marL="0" marR="0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2019 г.</a:t>
                      </a:r>
                    </a:p>
                  </a:txBody>
                  <a:tcPr marL="0" marR="0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79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Диспансеризация и профилактические осмотры пожилых граждан на территории г. Твери и Тверской области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7,9 % охвачены </a:t>
                      </a:r>
                      <a:r>
                        <a:rPr kumimoji="0" lang="ru-RU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профилактичес-кими</a:t>
                      </a: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осмотрами</a:t>
                      </a:r>
                    </a:p>
                  </a:txBody>
                  <a:tcPr marL="0" marR="0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18,2% (проф.осмотры)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79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Обучение граждан предпенсионного возраста из числа работников организаций и ищущих работу граждан, обратившихся в органы службы занятости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171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менее 484 граждан 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Заголовок 20"/>
          <p:cNvSpPr txBox="1">
            <a:spLocks/>
          </p:cNvSpPr>
          <p:nvPr/>
        </p:nvSpPr>
        <p:spPr bwMode="auto">
          <a:xfrm>
            <a:off x="958040" y="171450"/>
            <a:ext cx="814705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>
              <a:lnSpc>
                <a:spcPct val="90000"/>
              </a:lnSpc>
            </a:pPr>
            <a:r>
              <a:rPr lang="ru-RU" b="1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СИСТЕМА ДОЛГОВРЕМЕННОГО УХОДА В РАМКАХ РЕАЛИЗАЦИИИ РЕГИОНАЛЬНОГО ПРОЕКТА «СТАРШЕЕ ПОКОЛЕНИЕ»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84124" y="2556553"/>
            <a:ext cx="7803339" cy="763324"/>
          </a:xfrm>
          <a:prstGeom prst="roundRect">
            <a:avLst>
              <a:gd name="adj" fmla="val 9164"/>
            </a:avLst>
          </a:prstGeom>
          <a:solidFill>
            <a:srgbClr val="DCE7CB"/>
          </a:solidFill>
          <a:ln w="12700">
            <a:solidFill>
              <a:srgbClr val="404F2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соответствии с Нацпроектом «Демография» к 2022-ому году система долговременного ухода должна быть внедрена на территории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85 субъектов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Российской Федерации.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77249" y="1172629"/>
            <a:ext cx="7810214" cy="1296000"/>
          </a:xfrm>
          <a:prstGeom prst="roundRect">
            <a:avLst>
              <a:gd name="adj" fmla="val 6689"/>
            </a:avLst>
          </a:prstGeom>
          <a:gradFill>
            <a:gsLst>
              <a:gs pos="0">
                <a:srgbClr val="DCE7CB"/>
              </a:gs>
              <a:gs pos="12000">
                <a:srgbClr val="F2F6EA"/>
              </a:gs>
              <a:gs pos="100000">
                <a:srgbClr val="DCE7C7"/>
              </a:gs>
            </a:gsLst>
          </a:gradFill>
          <a:ln w="12700">
            <a:solidFill>
              <a:srgbClr val="404F2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Система долговременного ухода (СДУ) – это комплексная система, направленная на обеспечение каждого человека, имеющего дефицит самообслуживания и не полностью справляющегося с самостоятельным уходом, социальной и медицинской поддержкой, позволяющей сохранять независимость, автономию, возможность самореализации и человеческое достоинство.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977249" y="3410375"/>
            <a:ext cx="7810214" cy="1017767"/>
          </a:xfrm>
          <a:prstGeom prst="roundRect">
            <a:avLst>
              <a:gd name="adj" fmla="val 7520"/>
            </a:avLst>
          </a:prstGeom>
          <a:solidFill>
            <a:srgbClr val="DCE7CB"/>
          </a:solidFill>
          <a:ln w="12700">
            <a:solidFill>
              <a:srgbClr val="404F2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2019 году Министерство социальной защиты населения Тверской области и Министерство здравоохранений Тверской области совместным приказом создали рабочую группу по внедрению на территориях городов Тверь и Ржев системы долговременного ухода.</a:t>
            </a:r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51998" y="4778072"/>
            <a:ext cx="2057400" cy="274637"/>
          </a:xfrm>
        </p:spPr>
        <p:txBody>
          <a:bodyPr/>
          <a:lstStyle/>
          <a:p>
            <a:pPr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1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 l="5005"/>
          <a:stretch>
            <a:fillRect/>
          </a:stretch>
        </p:blipFill>
        <p:spPr bwMode="auto">
          <a:xfrm>
            <a:off x="209448" y="104656"/>
            <a:ext cx="8286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1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 l="5005"/>
          <a:stretch>
            <a:fillRect/>
          </a:stretch>
        </p:blipFill>
        <p:spPr bwMode="auto">
          <a:xfrm>
            <a:off x="209448" y="104656"/>
            <a:ext cx="8286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Заголовок 20"/>
          <p:cNvSpPr>
            <a:spLocks noGrp="1"/>
          </p:cNvSpPr>
          <p:nvPr>
            <p:ph type="title"/>
          </p:nvPr>
        </p:nvSpPr>
        <p:spPr>
          <a:xfrm>
            <a:off x="973137" y="326197"/>
            <a:ext cx="8170863" cy="431800"/>
          </a:xfrm>
        </p:spPr>
        <p:txBody>
          <a:bodyPr/>
          <a:lstStyle/>
          <a:p>
            <a:pPr algn="ctr"/>
            <a:r>
              <a:rPr lang="ru-RU" sz="1800" b="1" dirty="0" smtClean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4. «УКРЕПЛЕНИЕ ОБЩЕСТВЕННОГО ЗДОРОВЬЯ»</a:t>
            </a:r>
          </a:p>
        </p:txBody>
      </p:sp>
      <p:sp>
        <p:nvSpPr>
          <p:cNvPr id="19462" name="Номер слайда 1"/>
          <p:cNvSpPr txBox="1">
            <a:spLocks/>
          </p:cNvSpPr>
          <p:nvPr/>
        </p:nvSpPr>
        <p:spPr bwMode="auto">
          <a:xfrm>
            <a:off x="8583613" y="4735513"/>
            <a:ext cx="4079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6930958" y="4753790"/>
            <a:ext cx="2057400" cy="274637"/>
          </a:xfrm>
        </p:spPr>
        <p:txBody>
          <a:bodyPr/>
          <a:lstStyle/>
          <a:p>
            <a:pPr>
              <a:defRPr/>
            </a:pPr>
            <a:fld id="{DC7B2644-AD55-4053-A40E-D4F59F46A2EA}" type="slidenum">
              <a:rPr 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17</a:t>
            </a:fld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94411881"/>
              </p:ext>
            </p:extLst>
          </p:nvPr>
        </p:nvGraphicFramePr>
        <p:xfrm>
          <a:off x="997028" y="1097831"/>
          <a:ext cx="7776000" cy="3437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40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96627"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</a:t>
                      </a: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Финансирование*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0" marR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2020 -2024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на 01.05.19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2019 г.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5052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Разработка и принятие региональных нормативных правовых актов и методических документов по вопросам ведения гражданами здорового образа жизни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 функционирования центра общественного здоровья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информационной компании</a:t>
                      </a:r>
                      <a:endParaRPr lang="ru-RU" sz="140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размещены </a:t>
                      </a:r>
                      <a:b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типа баннеров, </a:t>
                      </a:r>
                      <a:b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плакатов,  </a:t>
                      </a:r>
                      <a:b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тыс. листовок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Демонстрация информационных материалов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 принятие региональных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корпоративных программ, содержащих наилучшие практики по укреплению здоровья работников</a:t>
                      </a:r>
                    </a:p>
                  </a:txBody>
                  <a:tcPr marL="72000" marR="720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1070003" y="4645725"/>
            <a:ext cx="78644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* Реализация мероприятий - за счет средств текущего финансирования</a:t>
            </a:r>
            <a:endParaRPr lang="ru-RU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33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1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 l="5005"/>
          <a:stretch>
            <a:fillRect/>
          </a:stretch>
        </p:blipFill>
        <p:spPr bwMode="auto">
          <a:xfrm>
            <a:off x="209448" y="104656"/>
            <a:ext cx="8286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38535562"/>
              </p:ext>
            </p:extLst>
          </p:nvPr>
        </p:nvGraphicFramePr>
        <p:xfrm>
          <a:off x="977326" y="1045789"/>
          <a:ext cx="7847125" cy="375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242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484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96000">
                <a:tc row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</a:t>
                      </a:r>
                    </a:p>
                  </a:txBody>
                  <a:tcPr marL="0" marR="0" marT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Финансирование,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 руб.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г.</a:t>
                      </a: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2020 -2024 гг.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на 01.05.19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2019 г.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Закупка спортивного оборудования для спортивных школ олимпийского резерва Тверской области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0"/>
                        </a:spcBef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Ведутся конкурсные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процедуры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школ </a:t>
                      </a:r>
                    </a:p>
                  </a:txBody>
                  <a:tcPr marL="36000" marR="3600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Приобретение и установка в муниципальных образованиях Тверской области плоскостных спортивных сооружений 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143,5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Ведутся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онкурсные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процедуры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36000" marR="3600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площадок,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11 комплектов тренажеров 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4000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>
                        <a:lnSpc>
                          <a:spcPts val="1400"/>
                        </a:lnSpc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Закупка спортивно-технологического оборудования для создания малых спортивных площадок</a:t>
                      </a:r>
                      <a:endParaRPr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000" marR="720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43,3</a:t>
                      </a:r>
                    </a:p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ФБ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42,0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500" b="0" i="0" u="none" strike="noStrike" kern="800" baseline="0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Централизо</a:t>
                      </a:r>
                      <a:r>
                        <a:rPr lang="ru-RU" sz="1500" b="0" i="0" u="none" strike="noStrike" kern="800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-ванная закупка организована Министерством спорта РФ.  Поставка - август 2019 года </a:t>
                      </a:r>
                      <a:endParaRPr lang="ru-RU" sz="1500" b="0" i="0" u="none" strike="noStrike" kern="800" baseline="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000" marR="3600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площадок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8" name="Заголовок 20"/>
          <p:cNvSpPr txBox="1">
            <a:spLocks/>
          </p:cNvSpPr>
          <p:nvPr/>
        </p:nvSpPr>
        <p:spPr>
          <a:xfrm>
            <a:off x="983811" y="316122"/>
            <a:ext cx="8160189" cy="4857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 defTabSz="6858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b="1" dirty="0">
                <a:solidFill>
                  <a:srgbClr val="CCAF0A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CCAF0A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b="1" dirty="0">
                <a:solidFill>
                  <a:srgbClr val="CCAF0A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5</a:t>
            </a:r>
            <a:r>
              <a:rPr lang="en-US" b="1" dirty="0">
                <a:solidFill>
                  <a:srgbClr val="CCAF0A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lang="ru-RU" b="1" dirty="0">
                <a:solidFill>
                  <a:srgbClr val="CCAF0A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«СПОРТ – НОРМА ЖИЗНИ»</a:t>
            </a:r>
            <a:br>
              <a:rPr lang="ru-RU" b="1" dirty="0">
                <a:solidFill>
                  <a:srgbClr val="CCAF0A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b="1" dirty="0">
              <a:solidFill>
                <a:srgbClr val="CCAF0A">
                  <a:lumMod val="75000"/>
                </a:srgb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38793" y="4763098"/>
            <a:ext cx="2057400" cy="274637"/>
          </a:xfrm>
        </p:spPr>
        <p:txBody>
          <a:bodyPr/>
          <a:lstStyle/>
          <a:p>
            <a:pPr>
              <a:defRPr/>
            </a:pPr>
            <a:fld id="{DC7B2644-AD55-4053-A40E-D4F59F46A2EA}" type="slidenum">
              <a:rPr 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18</a:t>
            </a:fld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1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 l="5005"/>
          <a:stretch>
            <a:fillRect/>
          </a:stretch>
        </p:blipFill>
        <p:spPr bwMode="auto">
          <a:xfrm>
            <a:off x="209448" y="104656"/>
            <a:ext cx="8286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Заголовок 20"/>
          <p:cNvSpPr>
            <a:spLocks noGrp="1"/>
          </p:cNvSpPr>
          <p:nvPr>
            <p:ph type="title"/>
          </p:nvPr>
        </p:nvSpPr>
        <p:spPr>
          <a:xfrm>
            <a:off x="974725" y="233632"/>
            <a:ext cx="8169275" cy="731838"/>
          </a:xfrm>
        </p:spPr>
        <p:txBody>
          <a:bodyPr/>
          <a:lstStyle/>
          <a:p>
            <a:pPr algn="ctr"/>
            <a:r>
              <a:rPr lang="ru-RU" sz="1800" b="1" dirty="0" smtClean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5. «СПОРТ – НОРМА ЖИЗНИ»</a:t>
            </a:r>
            <a:br>
              <a:rPr lang="ru-RU" sz="1800" b="1" dirty="0" smtClean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>
                <a:solidFill>
                  <a:srgbClr val="CCAF0A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(продолжение)</a:t>
            </a:r>
            <a:endParaRPr lang="ru-RU" sz="1800" b="1" i="1" dirty="0" smtClean="0">
              <a:solidFill>
                <a:srgbClr val="9983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98527388"/>
              </p:ext>
            </p:extLst>
          </p:nvPr>
        </p:nvGraphicFramePr>
        <p:xfrm>
          <a:off x="973273" y="1047152"/>
          <a:ext cx="7800182" cy="369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1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241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76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60000">
                <a:tc row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</a:t>
                      </a: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Финансирование,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 руб.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6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г.</a:t>
                      </a:r>
                    </a:p>
                  </a:txBody>
                  <a:tcPr marL="0" marR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2020 -2024 гг.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на 01.05.19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2019 г.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</a:pPr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Закупка спортивного оборудования и инвентаря для спортивных школ олимпийского резерва по хоккею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25,8</a:t>
                      </a:r>
                    </a:p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ФБ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25,0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 состоялся. Поставка –</a:t>
                      </a:r>
                      <a:r>
                        <a:rPr lang="ru-RU" sz="1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декабрь 2019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комплект </a:t>
                      </a: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502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>
                        <a:lnSpc>
                          <a:spcPts val="1400"/>
                        </a:lnSpc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Создание или модернизация футбольных полей с искусственным покрытием и легкоатлетическими беговыми дорожками</a:t>
                      </a:r>
                      <a:endParaRPr lang="ru-RU" sz="1600" u="none" strike="noStrike" kern="1200" baseline="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000" marR="720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41,2 </a:t>
                      </a:r>
                    </a:p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ФБ – 40,0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 запланирован</a:t>
                      </a:r>
                      <a:r>
                        <a:rPr lang="ru-RU" sz="1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июнь. </a:t>
                      </a:r>
                      <a:br>
                        <a:rPr lang="ru-RU" sz="1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Монтаж поля – 01.10.2019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поле </a:t>
                      </a: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685800" rtl="0" eaLnBrk="1" fontAlgn="ctr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Строительство в пос. Сонково универсального спортивного зала</a:t>
                      </a:r>
                      <a:endParaRPr lang="ru-RU" sz="1600" u="none" strike="noStrike" kern="1200" baseline="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000" marR="720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 запланирован</a:t>
                      </a:r>
                      <a:r>
                        <a:rPr lang="ru-RU" sz="1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июнь. </a:t>
                      </a:r>
                      <a:br>
                        <a:rPr lang="ru-RU" sz="1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Ввод – 01.12.2019</a:t>
                      </a:r>
                      <a:endParaRPr lang="ru-RU" sz="15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6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зал </a:t>
                      </a: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>
                        <a:lnSpc>
                          <a:spcPts val="1400"/>
                        </a:lnSpc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Строительство объекта спортивной инфраструктуры «Спортивный центр по видам гребли в г. Твери»</a:t>
                      </a:r>
                      <a:endParaRPr lang="ru-RU" sz="1600" u="none" strike="noStrike" kern="1200" baseline="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000" marR="720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122,8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0"/>
                        </a:spcBef>
                      </a:pP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Конкурсные процедуры не начаты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сдачи </a:t>
                      </a:r>
                      <a:b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 </a:t>
                      </a:r>
                    </a:p>
                  </a:txBody>
                  <a:tcPr marL="36000" marR="3600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00510" y="4752585"/>
            <a:ext cx="2057400" cy="274637"/>
          </a:xfrm>
        </p:spPr>
        <p:txBody>
          <a:bodyPr/>
          <a:lstStyle/>
          <a:p>
            <a:pPr>
              <a:defRPr/>
            </a:pPr>
            <a:fld id="{DC7B2644-AD55-4053-A40E-D4F59F46A2EA}" type="slidenum">
              <a:rPr 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19</a:t>
            </a:fld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20"/>
          <p:cNvSpPr>
            <a:spLocks noGrp="1"/>
          </p:cNvSpPr>
          <p:nvPr>
            <p:ph type="title"/>
          </p:nvPr>
        </p:nvSpPr>
        <p:spPr>
          <a:xfrm>
            <a:off x="966788" y="245639"/>
            <a:ext cx="8089900" cy="574675"/>
          </a:xfrm>
        </p:spPr>
        <p:txBody>
          <a:bodyPr/>
          <a:lstStyle/>
          <a:p>
            <a:pPr algn="ctr"/>
            <a:r>
              <a:rPr lang="ru-RU" sz="1800" b="1" dirty="0" smtClean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НАЦИОНАЛЬНЫЙ ПРОЕКТ «ДЕМОГРАФИЯ»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70696" y="1057070"/>
            <a:ext cx="6612397" cy="689975"/>
          </a:xfrm>
          <a:prstGeom prst="roundRect">
            <a:avLst>
              <a:gd name="adj" fmla="val 9280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bIns="0" anchor="ctr"/>
          <a:lstStyle/>
          <a:p>
            <a:pPr algn="ctr" defTabSz="914400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 Президента Российской Федерации от 07.05.2018 № 204 </a:t>
            </a:r>
          </a:p>
          <a:p>
            <a:pPr algn="ctr" defTabSz="914400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национальных целях и стратегических задачах развития </a:t>
            </a:r>
            <a:br>
              <a:rPr lang="ru-RU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на период до 2024 года» </a:t>
            </a:r>
            <a:endParaRPr lang="ru-RU" sz="17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53401724"/>
              </p:ext>
            </p:extLst>
          </p:nvPr>
        </p:nvGraphicFramePr>
        <p:xfrm>
          <a:off x="1092768" y="1794469"/>
          <a:ext cx="7704000" cy="3080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3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48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Направления</a:t>
                      </a:r>
                      <a:endParaRPr lang="ru-RU" sz="1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</a:t>
                      </a:r>
                      <a:endParaRPr lang="ru-RU" sz="1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6777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</a:pPr>
                      <a:r>
                        <a:rPr lang="ru-RU" sz="17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Финансовая поддержка семей при рождении детей</a:t>
                      </a:r>
                      <a:endParaRPr lang="ru-RU" sz="17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54000" marT="36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388" indent="-179388">
                        <a:lnSpc>
                          <a:spcPts val="1400"/>
                        </a:lnSpc>
                        <a:buSzPct val="80000"/>
                        <a:buFont typeface="Wingdings" panose="05000000000000000000" pitchFamily="2" charset="2"/>
                        <a:buChar char="Ø"/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Министерство социальной защиты населения.</a:t>
                      </a:r>
                      <a:endParaRPr lang="ru-RU" sz="1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36000" marT="36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26780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</a:pPr>
                      <a:r>
                        <a:rPr lang="ru-RU" sz="17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Содействие занятости женщин – создание условий дошкольного образования для детей в возрасте до 3-х лет</a:t>
                      </a:r>
                      <a:endParaRPr lang="ru-RU" sz="17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54000" marT="36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9388" indent="-179388">
                        <a:lnSpc>
                          <a:spcPts val="1400"/>
                        </a:lnSpc>
                        <a:spcAft>
                          <a:spcPts val="200"/>
                        </a:spcAft>
                        <a:buSzPct val="80000"/>
                        <a:buFont typeface="Wingdings" panose="05000000000000000000" pitchFamily="2" charset="2"/>
                        <a:buChar char="Ø"/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Министерство образования;</a:t>
                      </a:r>
                    </a:p>
                    <a:p>
                      <a:pPr marL="179388" indent="-179388">
                        <a:lnSpc>
                          <a:spcPts val="1400"/>
                        </a:lnSpc>
                        <a:buSzPct val="80000"/>
                        <a:buFont typeface="Wingdings" panose="05000000000000000000" pitchFamily="2" charset="2"/>
                        <a:buChar char="Ø"/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Главное управление по труду и занятости населения.</a:t>
                      </a:r>
                      <a:endParaRPr lang="ru-RU" sz="1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36000" marT="36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97285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</a:pPr>
                      <a:r>
                        <a:rPr lang="ru-RU" sz="17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Старшее поколение</a:t>
                      </a:r>
                      <a:endParaRPr lang="ru-RU" sz="17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54000" marT="36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388" indent="-179388">
                        <a:lnSpc>
                          <a:spcPts val="1400"/>
                        </a:lnSpc>
                        <a:spcAft>
                          <a:spcPts val="200"/>
                        </a:spcAft>
                        <a:buSzPct val="80000"/>
                        <a:buFont typeface="Wingdings" panose="05000000000000000000" pitchFamily="2" charset="2"/>
                        <a:buChar char="Ø"/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Министерство социальной защиты населения;</a:t>
                      </a:r>
                    </a:p>
                    <a:p>
                      <a:pPr marL="179388" indent="-179388">
                        <a:lnSpc>
                          <a:spcPts val="1400"/>
                        </a:lnSpc>
                        <a:spcAft>
                          <a:spcPts val="200"/>
                        </a:spcAft>
                        <a:buSzPct val="80000"/>
                        <a:buFont typeface="Wingdings" panose="05000000000000000000" pitchFamily="2" charset="2"/>
                        <a:buChar char="Ø"/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Министерство здравоохранения;</a:t>
                      </a:r>
                    </a:p>
                    <a:p>
                      <a:pPr marL="179388" indent="-179388">
                        <a:lnSpc>
                          <a:spcPts val="1400"/>
                        </a:lnSpc>
                        <a:buSzPct val="80000"/>
                        <a:buFont typeface="Wingdings" panose="05000000000000000000" pitchFamily="2" charset="2"/>
                        <a:buChar char="Ø"/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Главное управление по труду и занятости населения.</a:t>
                      </a:r>
                      <a:endParaRPr lang="ru-RU" sz="1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36000" marT="36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0195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Укрепление общественного здоровья </a:t>
                      </a:r>
                    </a:p>
                  </a:txBody>
                  <a:tcPr marL="72000" marR="54000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9388" indent="-179388">
                        <a:lnSpc>
                          <a:spcPts val="1400"/>
                        </a:lnSpc>
                        <a:buSzPct val="80000"/>
                        <a:buFont typeface="Wingdings" panose="05000000000000000000" pitchFamily="2" charset="2"/>
                        <a:buChar char="Ø"/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Министерство здравоохранения</a:t>
                      </a:r>
                      <a:endParaRPr lang="ru-RU" sz="1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36000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 - норма жизни</a:t>
                      </a:r>
                    </a:p>
                  </a:txBody>
                  <a:tcPr marL="72000" marR="54000" marT="36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9388" indent="-179388">
                        <a:lnSpc>
                          <a:spcPts val="1400"/>
                        </a:lnSpc>
                        <a:buSzPct val="80000"/>
                        <a:buFont typeface="Wingdings" panose="05000000000000000000" pitchFamily="2" charset="2"/>
                        <a:buChar char="Ø"/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Комитет по физической культуре и спорту.</a:t>
                      </a:r>
                      <a:endParaRPr lang="ru-RU" sz="1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36000" marT="36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285380" y="4786726"/>
            <a:ext cx="716341" cy="274637"/>
          </a:xfrm>
        </p:spPr>
        <p:txBody>
          <a:bodyPr/>
          <a:lstStyle/>
          <a:p>
            <a:pPr>
              <a:defRPr/>
            </a:pPr>
            <a:fld id="{DC7B2644-AD55-4053-A40E-D4F59F46A2EA}" type="slidenum">
              <a:rPr 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2</a:t>
            </a:fld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1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 l="5005"/>
          <a:stretch>
            <a:fillRect/>
          </a:stretch>
        </p:blipFill>
        <p:spPr bwMode="auto">
          <a:xfrm>
            <a:off x="209448" y="104656"/>
            <a:ext cx="8286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1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 l="5005"/>
          <a:stretch>
            <a:fillRect/>
          </a:stretch>
        </p:blipFill>
        <p:spPr bwMode="auto">
          <a:xfrm>
            <a:off x="209448" y="104656"/>
            <a:ext cx="8286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3"/>
          <p:cNvSpPr txBox="1">
            <a:spLocks noChangeArrowheads="1"/>
          </p:cNvSpPr>
          <p:nvPr/>
        </p:nvSpPr>
        <p:spPr bwMode="auto">
          <a:xfrm>
            <a:off x="982639" y="205175"/>
            <a:ext cx="8148638" cy="747713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ru-RU" sz="1800" b="1" dirty="0" smtClean="0">
                <a:solidFill>
                  <a:srgbClr val="CCAF0A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  <a:sym typeface="Arial" panose="020B0604020202020204" pitchFamily="34" charset="0"/>
              </a:rPr>
              <a:t>III. </a:t>
            </a:r>
            <a:r>
              <a:rPr lang="ru-RU" altLang="ru-RU" sz="1800" b="1" dirty="0" smtClean="0">
                <a:solidFill>
                  <a:srgbClr val="CCAF0A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  <a:sym typeface="Arial" panose="020B0604020202020204" pitchFamily="34" charset="0"/>
              </a:rPr>
              <a:t>УЧАСТИЕ МУНИЦИПАЛЬНЫХ ОБРАЗОВАНИЙ </a:t>
            </a:r>
          </a:p>
          <a:p>
            <a:pPr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1800" b="1" dirty="0" smtClean="0">
                <a:solidFill>
                  <a:srgbClr val="CCAF0A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  <a:sym typeface="Arial" panose="020B0604020202020204" pitchFamily="34" charset="0"/>
              </a:rPr>
              <a:t>В РЕАЛИЗАЦИИ РЕГИОНАЛЬНЫХ ПРОЕКТОВ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85417113"/>
              </p:ext>
            </p:extLst>
          </p:nvPr>
        </p:nvGraphicFramePr>
        <p:xfrm>
          <a:off x="982639" y="1053407"/>
          <a:ext cx="4055771" cy="3886203"/>
        </p:xfrm>
        <a:graphic>
          <a:graphicData uri="http://schemas.openxmlformats.org/drawingml/2006/table">
            <a:tbl>
              <a:tblPr/>
              <a:tblGrid>
                <a:gridCol w="2912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726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911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007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680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kumimoji="0" lang="ru-RU" alt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ru-RU" alt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30" marR="31630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муниципального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образования</a:t>
                      </a:r>
                    </a:p>
                  </a:txBody>
                  <a:tcPr marL="31630" marR="31630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мероприятий, реализуемых на территории муниципального образования в 2019 году</a:t>
                      </a:r>
                    </a:p>
                  </a:txBody>
                  <a:tcPr marL="31630" marR="31630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31630" marR="31630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т.ч.  развитие материально-технической базы </a:t>
                      </a:r>
                    </a:p>
                  </a:txBody>
                  <a:tcPr marL="31630" marR="31630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53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Тверь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53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Вышний Волочек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53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Кимры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453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Ржев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453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Торжок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453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Кашинский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городской округ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453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Нелидовский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городской округ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453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Осташковский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городской округ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453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Удомельский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городской округ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453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Андреапольский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453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Бежецкий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453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Бельский район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453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Бологовский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453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Весьегонский район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453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Вышневолоцкий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453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Жарковский район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453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Западнодвинский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453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Зубцовский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 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453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Калининский район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453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Калязинский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453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31630" marR="31630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Кесовогорский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</a:p>
                  </a:txBody>
                  <a:tcPr marL="31630" marR="31630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31630" marR="31630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1630" marR="31630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75069011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51025463"/>
              </p:ext>
            </p:extLst>
          </p:nvPr>
        </p:nvGraphicFramePr>
        <p:xfrm>
          <a:off x="5090979" y="1052224"/>
          <a:ext cx="3636000" cy="3751580"/>
        </p:xfrm>
        <a:graphic>
          <a:graphicData uri="http://schemas.openxmlformats.org/drawingml/2006/table">
            <a:tbl>
              <a:tblPr/>
              <a:tblGrid>
                <a:gridCol w="28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7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683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0364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680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kumimoji="0" lang="ru-RU" altLang="ru-RU" sz="105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ru-RU" altLang="ru-RU" sz="105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kumimoji="0" lang="ru-RU" alt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32" marR="31632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муниципального образования</a:t>
                      </a:r>
                    </a:p>
                  </a:txBody>
                  <a:tcPr marL="31632" marR="31632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мероприятий, реализуемых на территории муниципального образования в 2019 году</a:t>
                      </a:r>
                    </a:p>
                  </a:txBody>
                  <a:tcPr marL="72000" marR="72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72000" marR="72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т.ч.  развитие материально-технической базы </a:t>
                      </a:r>
                    </a:p>
                  </a:txBody>
                  <a:tcPr marL="72000" marR="72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58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31630" marR="31630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Кимрский район</a:t>
                      </a:r>
                    </a:p>
                  </a:txBody>
                  <a:tcPr marL="31630" marR="31630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31630" marR="31630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1630" marR="31630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58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31632" marR="31632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Конаковский район</a:t>
                      </a:r>
                    </a:p>
                  </a:txBody>
                  <a:tcPr marL="31632" marR="31632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31632" marR="31632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1632" marR="31632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458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31632" marR="31632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Краснохолмский район</a:t>
                      </a:r>
                    </a:p>
                  </a:txBody>
                  <a:tcPr marL="31632" marR="31632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31632" marR="31632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1632" marR="31632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458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31632" marR="31632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Кувшиновский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</a:p>
                  </a:txBody>
                  <a:tcPr marL="31632" marR="31632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31632" marR="31632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1632" marR="31632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458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31632" marR="31632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Лесной район</a:t>
                      </a:r>
                    </a:p>
                  </a:txBody>
                  <a:tcPr marL="31632" marR="31632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31632" marR="31632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1632" marR="31632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458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31632" marR="31632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Лихославльский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</a:p>
                  </a:txBody>
                  <a:tcPr marL="31632" marR="31632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31632" marR="31632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31632" marR="31632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458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31632" marR="31632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Максатихинский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</a:p>
                  </a:txBody>
                  <a:tcPr marL="31632" marR="31632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31632" marR="31632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1632" marR="31632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458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31632" marR="31632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Молоковский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</a:p>
                  </a:txBody>
                  <a:tcPr marL="31632" marR="31632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31632" marR="31632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1632" marR="31632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458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31632" marR="31632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Оленинский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</a:p>
                  </a:txBody>
                  <a:tcPr marL="31632" marR="31632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31632" marR="31632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1632" marR="31632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458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31632" marR="31632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Пеновский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</a:p>
                  </a:txBody>
                  <a:tcPr marL="31632" marR="31632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31632" marR="31632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1632" marR="31632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458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31632" marR="31632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Рамешковский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</a:p>
                  </a:txBody>
                  <a:tcPr marL="31632" marR="31632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31632" marR="31632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1632" marR="31632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458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31632" marR="31632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Ржевский район</a:t>
                      </a:r>
                    </a:p>
                  </a:txBody>
                  <a:tcPr marL="31632" marR="31632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31632" marR="31632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1632" marR="31632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458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marL="31632" marR="31632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Сандовский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</a:p>
                  </a:txBody>
                  <a:tcPr marL="31632" marR="31632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31632" marR="31632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1632" marR="31632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458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31632" marR="31632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Селижаровский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</a:p>
                  </a:txBody>
                  <a:tcPr marL="31632" marR="31632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31632" marR="31632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1632" marR="31632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458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marL="31632" marR="31632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Сонковский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</a:p>
                  </a:txBody>
                  <a:tcPr marL="31632" marR="31632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31632" marR="31632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1632" marR="31632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458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 marL="31632" marR="31632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Спировский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</a:p>
                  </a:txBody>
                  <a:tcPr marL="31632" marR="31632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31632" marR="31632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1632" marR="31632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458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 marL="31632" marR="31632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Старицкий район</a:t>
                      </a:r>
                    </a:p>
                  </a:txBody>
                  <a:tcPr marL="31632" marR="31632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31632" marR="31632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1632" marR="31632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458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31632" marR="31632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Торжокский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</a:p>
                  </a:txBody>
                  <a:tcPr marL="31632" marR="31632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31632" marR="31632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1632" marR="31632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458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31632" marR="31632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Торопецкий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</a:p>
                  </a:txBody>
                  <a:tcPr marL="31632" marR="31632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31632" marR="31632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1632" marR="31632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458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</a:p>
                  </a:txBody>
                  <a:tcPr marL="31632" marR="31632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Фировский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</a:p>
                  </a:txBody>
                  <a:tcPr marL="32400" marR="32400" marT="18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31632" marR="31632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1632" marR="31632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</a:tbl>
          </a:graphicData>
        </a:graphic>
      </p:graphicFrame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42365" y="4779018"/>
            <a:ext cx="2057400" cy="274637"/>
          </a:xfrm>
        </p:spPr>
        <p:txBody>
          <a:bodyPr/>
          <a:lstStyle/>
          <a:p>
            <a:pPr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 l="5005"/>
          <a:stretch>
            <a:fillRect/>
          </a:stretch>
        </p:blipFill>
        <p:spPr bwMode="auto">
          <a:xfrm>
            <a:off x="248358" y="104656"/>
            <a:ext cx="8286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3"/>
          <p:cNvSpPr txBox="1">
            <a:spLocks noChangeArrowheads="1"/>
          </p:cNvSpPr>
          <p:nvPr/>
        </p:nvSpPr>
        <p:spPr bwMode="auto">
          <a:xfrm>
            <a:off x="938648" y="182563"/>
            <a:ext cx="8140700" cy="768782"/>
          </a:xfrm>
          <a:prstGeom prst="rect">
            <a:avLst/>
          </a:prstGeom>
          <a:noFill/>
          <a:ln>
            <a:noFill/>
          </a:ln>
          <a:extLst/>
        </p:spPr>
        <p:txBody>
          <a:bodyPr lIns="65290" tIns="32645" rIns="65290" bIns="32645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fontAlgn="auto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2000" b="1" dirty="0" smtClean="0">
                <a:solidFill>
                  <a:srgbClr val="CCAF0A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  <a:sym typeface="Arial" panose="020B0604020202020204" pitchFamily="34" charset="0"/>
              </a:rPr>
              <a:t>РЕКОМЕНДАЦИИ </a:t>
            </a:r>
            <a:r>
              <a:rPr lang="ru-RU" altLang="ru-RU" sz="2000" b="1" dirty="0">
                <a:solidFill>
                  <a:srgbClr val="CCAF0A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  <a:sym typeface="Arial" panose="020B0604020202020204" pitchFamily="34" charset="0"/>
              </a:rPr>
              <a:t/>
            </a:r>
            <a:br>
              <a:rPr lang="ru-RU" altLang="ru-RU" sz="2000" b="1" dirty="0">
                <a:solidFill>
                  <a:srgbClr val="CCAF0A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  <a:sym typeface="Arial" panose="020B0604020202020204" pitchFamily="34" charset="0"/>
              </a:rPr>
            </a:br>
            <a:r>
              <a:rPr lang="ru-RU" altLang="ru-RU" sz="2000" b="1" dirty="0" smtClean="0">
                <a:solidFill>
                  <a:srgbClr val="CCAF0A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  <a:sym typeface="Arial" panose="020B0604020202020204" pitchFamily="34" charset="0"/>
              </a:rPr>
              <a:t> ГЛАВАМ МУНИЦИПАЛЬНЫХ </a:t>
            </a:r>
            <a:r>
              <a:rPr lang="ru-RU" altLang="ru-RU" sz="2000" b="1" dirty="0">
                <a:solidFill>
                  <a:srgbClr val="CCAF0A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  <a:sym typeface="Arial" panose="020B0604020202020204" pitchFamily="34" charset="0"/>
              </a:rPr>
              <a:t>ОБРАЗОВАНИЙ </a:t>
            </a:r>
          </a:p>
        </p:txBody>
      </p:sp>
      <p:sp>
        <p:nvSpPr>
          <p:cNvPr id="4" name="Пятиугольник 3"/>
          <p:cNvSpPr/>
          <p:nvPr/>
        </p:nvSpPr>
        <p:spPr>
          <a:xfrm>
            <a:off x="1035924" y="1105535"/>
            <a:ext cx="506630" cy="900000"/>
          </a:xfrm>
          <a:prstGeom prst="homePlate">
            <a:avLst>
              <a:gd name="adj" fmla="val 81068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" name="Shape 61"/>
          <p:cNvSpPr txBox="1">
            <a:spLocks/>
          </p:cNvSpPr>
          <p:nvPr/>
        </p:nvSpPr>
        <p:spPr bwMode="auto">
          <a:xfrm>
            <a:off x="1217228" y="2049579"/>
            <a:ext cx="7491600" cy="1512000"/>
          </a:xfrm>
          <a:prstGeom prst="chevron">
            <a:avLst>
              <a:gd name="adj" fmla="val 25732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lIns="91425" tIns="91425" rIns="91425" bIns="91425" anchor="ctr"/>
          <a:lstStyle>
            <a:lvl1pPr marL="342900" indent="-342900" defTabSz="490538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490538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90538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90538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90538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905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905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905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905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lvl="0" indent="0" algn="just">
              <a:lnSpc>
                <a:spcPts val="1600"/>
              </a:lnSpc>
              <a:spcBef>
                <a:spcPts val="0"/>
              </a:spcBef>
              <a:buNone/>
              <a:defRPr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взаимодействие учреждений здравоохранения и предприятий всех форм собственности по обеспечению прохождения диспансеризации работающего населения. Закрепить ответственное лицо в администрации муниципального образования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 данным направлением. Разработать, и согласовать план организации диспансеризации между учреждением здравоохранения и предприятиями</a:t>
            </a:r>
            <a:r>
              <a:rPr lang="ru-RU" sz="1800" dirty="0" smtClean="0"/>
              <a:t>.</a:t>
            </a:r>
          </a:p>
        </p:txBody>
      </p:sp>
      <p:sp>
        <p:nvSpPr>
          <p:cNvPr id="12" name="Shape 61"/>
          <p:cNvSpPr txBox="1">
            <a:spLocks/>
          </p:cNvSpPr>
          <p:nvPr/>
        </p:nvSpPr>
        <p:spPr bwMode="auto">
          <a:xfrm>
            <a:off x="1217228" y="1105534"/>
            <a:ext cx="7491600" cy="900000"/>
          </a:xfrm>
          <a:prstGeom prst="chevron">
            <a:avLst>
              <a:gd name="adj" fmla="val 45105"/>
            </a:avLst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lIns="91425" tIns="91425" rIns="91425" bIns="91425" anchor="ctr"/>
          <a:lstStyle>
            <a:lvl1pPr marL="342900" indent="-342900" defTabSz="490538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490538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90538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90538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90538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905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905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905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905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indent="0" algn="just">
              <a:lnSpc>
                <a:spcPts val="1600"/>
              </a:lnSpc>
              <a:buNone/>
              <a:defRPr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Ежемесячно анализировать демографические показатели: рождаемость, смертность, естественное движение населения на территории муниципального образования. Вырабатывать и принимать конкретные меры по стабилизации ситуации.</a:t>
            </a: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ятиугольник 12"/>
          <p:cNvSpPr/>
          <p:nvPr/>
        </p:nvSpPr>
        <p:spPr>
          <a:xfrm>
            <a:off x="1035923" y="2055949"/>
            <a:ext cx="506631" cy="1512000"/>
          </a:xfrm>
          <a:prstGeom prst="homePlate">
            <a:avLst>
              <a:gd name="adj" fmla="val 78902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916820" y="4778071"/>
            <a:ext cx="2057400" cy="274637"/>
          </a:xfrm>
        </p:spPr>
        <p:txBody>
          <a:bodyPr/>
          <a:lstStyle/>
          <a:p>
            <a:pPr>
              <a:defRPr/>
            </a:pPr>
            <a:fld id="{DC7B2644-AD55-4053-A40E-D4F59F46A2EA}" type="slidenum">
              <a:rPr 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21</a:t>
            </a:fld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ятиугольник 10"/>
          <p:cNvSpPr/>
          <p:nvPr/>
        </p:nvSpPr>
        <p:spPr>
          <a:xfrm>
            <a:off x="1035923" y="3612470"/>
            <a:ext cx="486362" cy="1109630"/>
          </a:xfrm>
          <a:prstGeom prst="homePlate">
            <a:avLst>
              <a:gd name="adj" fmla="val 78038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4" name="Shape 61"/>
          <p:cNvSpPr txBox="1">
            <a:spLocks/>
          </p:cNvSpPr>
          <p:nvPr/>
        </p:nvSpPr>
        <p:spPr bwMode="auto">
          <a:xfrm>
            <a:off x="1217228" y="3606100"/>
            <a:ext cx="7491600" cy="1116000"/>
          </a:xfrm>
          <a:prstGeom prst="chevron">
            <a:avLst>
              <a:gd name="adj" fmla="val 33736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lIns="91425" tIns="91425" rIns="91425" bIns="91425" anchor="ctr"/>
          <a:lstStyle>
            <a:lvl1pPr marL="342900" indent="-342900" defTabSz="490538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490538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90538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90538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90538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905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905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905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905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lvl="0" indent="0" algn="just">
              <a:lnSpc>
                <a:spcPts val="16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Разработать «дорожные карты» по исполнению всех мероприятий, направленных на укрепление материально-технической базы с конкретными мероприятиями и сроками их выполнения (строительство детских садов, подготовка земельных участков для размещения спортивной инфраструктуры).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61"/>
          <p:cNvSpPr txBox="1">
            <a:spLocks/>
          </p:cNvSpPr>
          <p:nvPr/>
        </p:nvSpPr>
        <p:spPr bwMode="auto">
          <a:xfrm>
            <a:off x="1210742" y="1165781"/>
            <a:ext cx="7492270" cy="972000"/>
          </a:xfrm>
          <a:prstGeom prst="chevron">
            <a:avLst>
              <a:gd name="adj" fmla="val 40375"/>
            </a:avLst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lIns="91425" tIns="91425" rIns="91425" bIns="91425" anchor="ctr"/>
          <a:lstStyle>
            <a:lvl1pPr marL="342900" indent="-342900" defTabSz="490538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490538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90538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90538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90538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905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905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905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905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indent="0" algn="just" fontAlgn="auto">
              <a:lnSpc>
                <a:spcPts val="17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Ежеквартально направлять отчеты о выполнении всех мероприятий по выполнению национального проекта «Демография» в Министерство социальной защиты населения Тверской области.</a:t>
            </a: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ятиугольник 14"/>
          <p:cNvSpPr/>
          <p:nvPr/>
        </p:nvSpPr>
        <p:spPr>
          <a:xfrm>
            <a:off x="1029439" y="1165781"/>
            <a:ext cx="504000" cy="972000"/>
          </a:xfrm>
          <a:prstGeom prst="homePlate">
            <a:avLst>
              <a:gd name="adj" fmla="val 79043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907585" y="4771586"/>
            <a:ext cx="2057400" cy="274637"/>
          </a:xfrm>
        </p:spPr>
        <p:txBody>
          <a:bodyPr/>
          <a:lstStyle/>
          <a:p>
            <a:pPr>
              <a:defRPr/>
            </a:pPr>
            <a:fld id="{DC7B2644-AD55-4053-A40E-D4F59F46A2EA}" type="slidenum">
              <a:rPr 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22</a:t>
            </a:fld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ятиугольник 10"/>
          <p:cNvSpPr/>
          <p:nvPr/>
        </p:nvSpPr>
        <p:spPr>
          <a:xfrm>
            <a:off x="1029437" y="2190159"/>
            <a:ext cx="486000" cy="792000"/>
          </a:xfrm>
          <a:prstGeom prst="homePlate">
            <a:avLst>
              <a:gd name="adj" fmla="val 780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Shape 61"/>
          <p:cNvSpPr txBox="1">
            <a:spLocks/>
          </p:cNvSpPr>
          <p:nvPr/>
        </p:nvSpPr>
        <p:spPr bwMode="auto">
          <a:xfrm>
            <a:off x="1218763" y="2190159"/>
            <a:ext cx="7484249" cy="792000"/>
          </a:xfrm>
          <a:prstGeom prst="chevron">
            <a:avLst>
              <a:gd name="adj" fmla="val 47674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lIns="91425" tIns="91425" rIns="91425" bIns="91425" anchor="ctr" anchorCtr="0"/>
          <a:lstStyle>
            <a:lvl1pPr marL="342900" indent="-342900" defTabSz="490538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490538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90538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90538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90538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905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905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905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905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indent="0" algn="just">
              <a:lnSpc>
                <a:spcPts val="1600"/>
              </a:lnSpc>
              <a:buNone/>
              <a:defRPr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информационно-коммуникационную кампанию, направленную на пропаганду семейных ценностей, поддержку материнства и детства.</a:t>
            </a: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 l="5005"/>
          <a:stretch>
            <a:fillRect/>
          </a:stretch>
        </p:blipFill>
        <p:spPr bwMode="auto">
          <a:xfrm>
            <a:off x="248358" y="104656"/>
            <a:ext cx="8286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938648" y="182563"/>
            <a:ext cx="8140700" cy="768782"/>
          </a:xfrm>
          <a:prstGeom prst="rect">
            <a:avLst/>
          </a:prstGeom>
          <a:noFill/>
          <a:ln>
            <a:noFill/>
          </a:ln>
          <a:extLst/>
        </p:spPr>
        <p:txBody>
          <a:bodyPr lIns="65290" tIns="32645" rIns="65290" bIns="32645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fontAlgn="auto">
              <a:lnSpc>
                <a:spcPts val="19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2000" b="1" dirty="0" smtClean="0">
                <a:solidFill>
                  <a:srgbClr val="CCAF0A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  <a:sym typeface="Arial" panose="020B0604020202020204" pitchFamily="34" charset="0"/>
              </a:rPr>
              <a:t>РЕКОМЕНДАЦИИ </a:t>
            </a:r>
            <a:r>
              <a:rPr lang="ru-RU" altLang="ru-RU" sz="2000" b="1" dirty="0">
                <a:solidFill>
                  <a:srgbClr val="CCAF0A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  <a:sym typeface="Arial" panose="020B0604020202020204" pitchFamily="34" charset="0"/>
              </a:rPr>
              <a:t/>
            </a:r>
            <a:br>
              <a:rPr lang="ru-RU" altLang="ru-RU" sz="2000" b="1" dirty="0">
                <a:solidFill>
                  <a:srgbClr val="CCAF0A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  <a:sym typeface="Arial" panose="020B0604020202020204" pitchFamily="34" charset="0"/>
              </a:rPr>
            </a:br>
            <a:r>
              <a:rPr lang="ru-RU" altLang="ru-RU" sz="2000" b="1" dirty="0" smtClean="0">
                <a:solidFill>
                  <a:srgbClr val="CCAF0A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  <a:sym typeface="Arial" panose="020B0604020202020204" pitchFamily="34" charset="0"/>
              </a:rPr>
              <a:t> ГЛАВАМ МУНИЦИПАЛЬНЫХ ОБРАЗОВАНИЙ</a:t>
            </a:r>
          </a:p>
          <a:p>
            <a:pPr algn="ctr" fontAlgn="auto">
              <a:lnSpc>
                <a:spcPts val="19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2000" b="1" dirty="0" smtClean="0">
                <a:solidFill>
                  <a:srgbClr val="CCAF0A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  <a:sym typeface="Arial" panose="020B0604020202020204" pitchFamily="34" charset="0"/>
              </a:rPr>
              <a:t>(продолжение) </a:t>
            </a:r>
            <a:endParaRPr lang="ru-RU" altLang="ru-RU" sz="2000" b="1" dirty="0">
              <a:solidFill>
                <a:srgbClr val="CCAF0A">
                  <a:lumMod val="75000"/>
                </a:srgbClr>
              </a:solidFill>
              <a:latin typeface="Times New Roman" pitchFamily="18" charset="0"/>
              <a:ea typeface="+mj-ea"/>
              <a:cs typeface="Times New Roman" pitchFamily="18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1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 l="5005"/>
          <a:stretch>
            <a:fillRect/>
          </a:stretch>
        </p:blipFill>
        <p:spPr bwMode="auto">
          <a:xfrm>
            <a:off x="209448" y="104656"/>
            <a:ext cx="8286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74418786"/>
              </p:ext>
            </p:extLst>
          </p:nvPr>
        </p:nvGraphicFramePr>
        <p:xfrm>
          <a:off x="1008000" y="1125333"/>
          <a:ext cx="7632000" cy="3818479"/>
        </p:xfrm>
        <a:graphic>
          <a:graphicData uri="http://schemas.openxmlformats.org/drawingml/2006/table">
            <a:tbl>
              <a:tblPr/>
              <a:tblGrid>
                <a:gridCol w="2151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844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823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50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57342"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мероприятия регионального проекта </a:t>
                      </a:r>
                    </a:p>
                  </a:txBody>
                  <a:tcPr marL="0" marR="0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Стадия выполнения мероприятия</a:t>
                      </a:r>
                    </a:p>
                  </a:txBody>
                  <a:tcPr marL="0" marR="0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Примечание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(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возможные риски)</a:t>
                      </a:r>
                    </a:p>
                  </a:txBody>
                  <a:tcPr marL="0" marR="0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18000" marR="18000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 defTabSz="179388" fontAlgn="ctr">
                        <a:lnSpc>
                          <a:spcPts val="900"/>
                        </a:lnSpc>
                        <a:tabLst>
                          <a:tab pos="0" algn="l"/>
                        </a:tabLst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Детский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сад на 150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мест(ул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Планерная)</a:t>
                      </a:r>
                    </a:p>
                  </a:txBody>
                  <a:tcPr marL="18000" marR="18000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21.12.2018 заключен муниципальный контракт  с ООО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СтроймонтажСервис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" г.Москва, выполнен фундамент, перекрытия над подвалом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Нормативный срок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строительства - 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 мес. 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t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Отставание </a:t>
                      </a:r>
                      <a:r>
                        <a:rPr lang="ru-RU" sz="1100" b="0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от графика - </a:t>
                      </a:r>
                      <a:r>
                        <a:rPr lang="ru-RU" sz="1100" b="0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1 месяц</a:t>
                      </a:r>
                      <a:endParaRPr lang="ru-RU" sz="1100" b="0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18000" marR="18000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18000" marR="18000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Детский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сад на 100 мест 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just" fontAlgn="t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(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микрорайон "Южный", Октябрьский проспект)</a:t>
                      </a:r>
                    </a:p>
                  </a:txBody>
                  <a:tcPr marL="18000" marR="18000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24.04.2019 заключен муниципальный контракт с ООО"СТРОЙТРЕСТ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".</a:t>
                      </a:r>
                    </a:p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Выполнен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котлован, 1/3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фундаментов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8000" marR="18000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Нормативный срок строительства -  10 мес. </a:t>
                      </a:r>
                    </a:p>
                    <a:p>
                      <a:pPr algn="ctr" fontAlgn="t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Очень сжатые сроки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8000" marR="18000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18000" marR="18000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Открытие кабинета медицинской профилактики при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ГБУЗ Тверской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области «Городская клиническая больница №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8000" marR="18000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Открытие кабинета медицинской профилактики запланировано 2-3 квартал 2019 г.</a:t>
                      </a:r>
                    </a:p>
                  </a:txBody>
                  <a:tcPr marL="18000" marR="18000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18000" marR="18000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7758"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18000" marR="18000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Закупка спортивного оборудования и инвентаря для спортивных школ олимпийского резерва Тверской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области (МБУ СШ "Тверь»)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8000" marR="18000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Закупки проводятся администрацией муниципального 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образования </a:t>
                      </a:r>
                    </a:p>
                    <a:p>
                      <a:pPr marL="0" marR="0" lvl="0" indent="0" algn="ctr" defTabSz="685800" rtl="0" eaLnBrk="1" fontAlgn="ctr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(Конкурс запланирован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на 20.06.2019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. </a:t>
                      </a:r>
                    </a:p>
                    <a:p>
                      <a:pPr marL="0" marR="0" lvl="0" indent="0" algn="ctr" defTabSz="685800" rtl="0" eaLnBrk="1" fontAlgn="ctr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Срок поставки оборудования – июль2019)  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18000" marR="18000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8000" marR="18000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8000" marR="18000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Закупка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спортивного оборудования и инвентаря для спортивных школ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олимпийского резерва Тверской области  (МБУ СШ «Лидер»)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8000" marR="18000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Закупки проводятся администрацией муниципального образования </a:t>
                      </a:r>
                    </a:p>
                    <a:p>
                      <a:pPr marL="0" marR="0" indent="0" algn="ctr" defTabSz="685800" rtl="0" eaLnBrk="1" fontAlgn="ctr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(Конкурс запланирован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на 20.06.2019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.</a:t>
                      </a:r>
                    </a:p>
                    <a:p>
                      <a:pPr marL="0" marR="0" indent="0" algn="ctr" defTabSz="685800" rtl="0" eaLnBrk="1" fontAlgn="ctr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Срок поставки– июль2019) </a:t>
                      </a:r>
                    </a:p>
                  </a:txBody>
                  <a:tcPr marL="18000" marR="18000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8000" marR="18000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0298"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18000" marR="18000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685800" rtl="0" eaLnBrk="1" fontAlgn="ctr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Создание или модернизация футбольных полей с искусственным покрытием и легкоатлетическими беговыми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дорожками 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(ул. Арсения Степанова 19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 стадион им.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Вагжанова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8000" marR="18000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 запланирован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июнь 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Монтаж поля – 01.10.2019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8000" marR="18000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0169"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18000" marR="18000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Закупка оборудования для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спортивной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школы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хоккею (ГБУ ТО "СШОР по хоккею)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8000" marR="18000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Конкурс проведен. Срок поставки оборудования – декабрь 2019 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18000" marR="18000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8000" marR="18000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76912"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18000" marR="18000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Строительство объекта спортивной инфраструктуры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ГБУ  СШОР «Спортивный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центр по видам гребли в г. Твери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» (Борисоглебская пристань, д. 1)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8000" marR="18000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Конкурсные процедуры не начаты</a:t>
                      </a:r>
                    </a:p>
                  </a:txBody>
                  <a:tcPr marL="18000" marR="18000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Ввод объекта в эксплуатацию запланирован на 2020 год </a:t>
                      </a:r>
                    </a:p>
                  </a:txBody>
                  <a:tcPr marL="18000" marR="18000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23607" name="Заголовок 20"/>
          <p:cNvSpPr txBox="1">
            <a:spLocks/>
          </p:cNvSpPr>
          <p:nvPr/>
        </p:nvSpPr>
        <p:spPr bwMode="auto">
          <a:xfrm>
            <a:off x="990331" y="137232"/>
            <a:ext cx="8125546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>
              <a:lnSpc>
                <a:spcPts val="1700"/>
              </a:lnSpc>
            </a:pPr>
            <a:r>
              <a:rPr lang="ru-RU" b="1" dirty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ОТДЕЛЬНЫЕ МЕРОПРИЯТИЯ </a:t>
            </a:r>
            <a:r>
              <a:rPr lang="ru-RU" b="1" dirty="0" smtClean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b="1" dirty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МУНИЦИПАЛЬНЫМ ОБРАЗОВАНИЯМ </a:t>
            </a:r>
            <a:r>
              <a:rPr lang="ru-RU" b="1" dirty="0" smtClean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УКРЕПЛЕНИЕ МАТЕРИАЛЬНО-ТЕХНИЧЕСКОЙ БАЗЫ СОЦИАЛЬНОЙ СФЕРЫ) </a:t>
            </a:r>
            <a:r>
              <a:rPr lang="ru-RU" b="1" dirty="0" smtClean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2019 – 2020 </a:t>
            </a:r>
            <a:r>
              <a:rPr lang="ru-RU" b="1" dirty="0" smtClean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ГОДАХ</a:t>
            </a:r>
            <a:endParaRPr lang="ru-RU" b="1" dirty="0">
              <a:solidFill>
                <a:srgbClr val="9983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608" name="Заголовок 20"/>
          <p:cNvSpPr>
            <a:spLocks noGrp="1"/>
          </p:cNvSpPr>
          <p:nvPr>
            <p:ph type="title"/>
          </p:nvPr>
        </p:nvSpPr>
        <p:spPr>
          <a:xfrm>
            <a:off x="1008000" y="869815"/>
            <a:ext cx="7882082" cy="269875"/>
          </a:xfrm>
        </p:spPr>
        <p:txBody>
          <a:bodyPr/>
          <a:lstStyle/>
          <a:p>
            <a:pPr algn="ctr"/>
            <a:r>
              <a:rPr lang="ru-RU" sz="1800" b="1" dirty="0" smtClean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город</a:t>
            </a:r>
            <a:r>
              <a:rPr lang="ru-RU" sz="1800" b="1" i="1" dirty="0" smtClean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ТВЕРЬ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52749" y="4763201"/>
            <a:ext cx="2057400" cy="274637"/>
          </a:xfrm>
        </p:spPr>
        <p:txBody>
          <a:bodyPr/>
          <a:lstStyle/>
          <a:p>
            <a:pPr>
              <a:defRPr/>
            </a:pPr>
            <a:fld id="{DC7B2644-AD55-4053-A40E-D4F59F46A2EA}" type="slidenum">
              <a:rPr 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23</a:t>
            </a:fld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69931360"/>
              </p:ext>
            </p:extLst>
          </p:nvPr>
        </p:nvGraphicFramePr>
        <p:xfrm>
          <a:off x="976549" y="1185211"/>
          <a:ext cx="7702977" cy="1587999"/>
        </p:xfrm>
        <a:graphic>
          <a:graphicData uri="http://schemas.openxmlformats.org/drawingml/2006/table">
            <a:tbl>
              <a:tblPr/>
              <a:tblGrid>
                <a:gridCol w="21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7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16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497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57649"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1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1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00" marR="3600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мероприятия регионального проекта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00" marR="3600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Стадия выполнения мероприятия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00" marR="3600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Примечание (возможные риски)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00" marR="3600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Приобретение автотранспорта в целях доставки лиц старше 65 лет, проживающих в сельской местности, в медицинские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организации</a:t>
                      </a:r>
                    </a:p>
                  </a:txBody>
                  <a:tcPr marL="18000" marR="18000" marT="36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Электронный аукцион состоялся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29.04.2019; </a:t>
                      </a:r>
                    </a:p>
                    <a:p>
                      <a:pPr algn="ctr" fontAlgn="t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заключен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контракт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20.05.2019; </a:t>
                      </a:r>
                    </a:p>
                    <a:p>
                      <a:pPr algn="ctr" fontAlgn="t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поставка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автотранспорта по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30.06.2019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Закупка спортивного оборудования и инвентаря для спортивных школ олимпийского резерва Тверской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области (МБУ СШ единоборств)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8000" marR="18000" marT="36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Закупки проводятся администрацией муниципального 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образования</a:t>
                      </a:r>
                    </a:p>
                    <a:p>
                      <a:pPr marL="0" marR="0" lvl="0" indent="0" algn="ctr" defTabSz="685800" rtl="0" eaLnBrk="1" fontAlgn="ctr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(Конкурс запланирован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на 19.06.2019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. Срок поставки– июль2019)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685800" rtl="0" eaLnBrk="1" fontAlgn="ctr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Закупка спортивного оборудования и инвентаря для спортивных школ олимпийского резерва Тверской области (МБУ СШ им. Ф.Ф.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Богдановского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)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8000" marR="18000" marT="36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Закупки проводятся администрацией муниципального образования</a:t>
                      </a:r>
                    </a:p>
                    <a:p>
                      <a:pPr marL="0" marR="0" lvl="0" indent="0" algn="ctr" defTabSz="685800" rtl="0" eaLnBrk="1" fontAlgn="ctr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(Конкурс запланирован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на 20.06.2019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. Срок поставки– июль2019)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4606" name="Заголовок 20"/>
          <p:cNvSpPr>
            <a:spLocks noGrp="1"/>
          </p:cNvSpPr>
          <p:nvPr>
            <p:ph type="title"/>
          </p:nvPr>
        </p:nvSpPr>
        <p:spPr>
          <a:xfrm>
            <a:off x="1615750" y="896556"/>
            <a:ext cx="6591300" cy="301625"/>
          </a:xfrm>
        </p:spPr>
        <p:txBody>
          <a:bodyPr/>
          <a:lstStyle/>
          <a:p>
            <a:pPr algn="ctr"/>
            <a:r>
              <a:rPr lang="ru-RU" sz="1800" b="1" dirty="0" smtClean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город ВЫШНИЙ ВОЛОЧЕК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00849511"/>
              </p:ext>
            </p:extLst>
          </p:nvPr>
        </p:nvGraphicFramePr>
        <p:xfrm>
          <a:off x="975526" y="3073430"/>
          <a:ext cx="7706093" cy="1707300"/>
        </p:xfrm>
        <a:graphic>
          <a:graphicData uri="http://schemas.openxmlformats.org/drawingml/2006/table">
            <a:tbl>
              <a:tblPr/>
              <a:tblGrid>
                <a:gridCol w="25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60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3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6209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мероприятия регионального проекта </a:t>
                      </a:r>
                    </a:p>
                  </a:txBody>
                  <a:tcPr marL="0" marR="0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Стадия выполнения мероприятия</a:t>
                      </a:r>
                    </a:p>
                  </a:txBody>
                  <a:tcPr marL="0" marR="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Примечание (возможные риски)</a:t>
                      </a:r>
                    </a:p>
                  </a:txBody>
                  <a:tcPr marL="0" marR="0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Закупка спортивно-технологического оборудования для создания малых спортивных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площадок (МАУ СШ № 2, Стадион "Спутник")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8000" marR="18000" marT="36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Централизованная закупка спортивного оборудования организована Министерством спорта РФ. Поставка ожидается в августе 2019 года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Закупка спортивного оборудования и инвентаря для спортивных школ олимпийского резерва Тверской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области (МАУ СШ №1)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8000" marR="18000" marT="36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Закупки проводятся администрацией муниципального образования </a:t>
                      </a:r>
                      <a:endParaRPr lang="ru-RU" sz="1100" b="0" i="0" u="none" strike="noStrike" dirty="0" smtClean="0">
                        <a:solidFill>
                          <a:schemeClr val="tx1"/>
                        </a:solidFill>
                        <a:latin typeface="Times New Roman"/>
                      </a:endParaRPr>
                    </a:p>
                    <a:p>
                      <a:pPr marL="0" marR="0" lvl="0" indent="0" algn="ctr" defTabSz="685800" rtl="0" eaLnBrk="1" fontAlgn="ctr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(Конкурс запланирован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на 18.06.2019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. Срок поставки– июль2019) </a:t>
                      </a:r>
                    </a:p>
                  </a:txBody>
                  <a:tcPr marL="18000" marR="18000" marT="36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ctr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Закупка спортивного оборудования и инвентаря для спортивных школ олимпийского резерва Тверской области (МАУ СШ № 2) </a:t>
                      </a:r>
                    </a:p>
                  </a:txBody>
                  <a:tcPr marL="18000" marR="18000" marT="36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Закупки проводятся администрацией муниципального образования </a:t>
                      </a:r>
                    </a:p>
                    <a:p>
                      <a:pPr marL="0" marR="0" lvl="0" indent="0" algn="ctr" defTabSz="685800" rtl="0" eaLnBrk="1" fontAlgn="ctr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(Конкурс запланирован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на 18.06.2019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. Срок поставки– июль2019) </a:t>
                      </a:r>
                    </a:p>
                  </a:txBody>
                  <a:tcPr marL="10800" marR="10800" marT="36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4634" name="Заголовок 20"/>
          <p:cNvSpPr txBox="1">
            <a:spLocks/>
          </p:cNvSpPr>
          <p:nvPr/>
        </p:nvSpPr>
        <p:spPr bwMode="auto">
          <a:xfrm>
            <a:off x="1174425" y="2792712"/>
            <a:ext cx="7473950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>
              <a:lnSpc>
                <a:spcPct val="90000"/>
              </a:lnSpc>
            </a:pPr>
            <a:r>
              <a:rPr lang="ru-RU" b="1" dirty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город КИМРЫ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925858" y="4758322"/>
            <a:ext cx="2057400" cy="274637"/>
          </a:xfrm>
        </p:spPr>
        <p:txBody>
          <a:bodyPr/>
          <a:lstStyle/>
          <a:p>
            <a:pPr>
              <a:defRPr/>
            </a:pPr>
            <a:fld id="{DC7B2644-AD55-4053-A40E-D4F59F46A2EA}" type="slidenum">
              <a:rPr 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24</a:t>
            </a:fld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20"/>
          <p:cNvSpPr txBox="1">
            <a:spLocks/>
          </p:cNvSpPr>
          <p:nvPr/>
        </p:nvSpPr>
        <p:spPr bwMode="auto">
          <a:xfrm>
            <a:off x="917161" y="213665"/>
            <a:ext cx="8220355" cy="75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>
              <a:lnSpc>
                <a:spcPts val="1700"/>
              </a:lnSpc>
            </a:pPr>
            <a:r>
              <a:rPr lang="ru-RU" sz="1600" b="1" dirty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ОТДЕЛЬНЫЕ МЕРОПРИЯТИЯ </a:t>
            </a:r>
            <a:r>
              <a:rPr lang="ru-RU" sz="1600" b="1" dirty="0" smtClean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600" b="1" dirty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МУНИЦИПАЛЬНЫМ ОБРАЗОВАНИЯМ </a:t>
            </a:r>
            <a:r>
              <a:rPr lang="ru-RU" sz="1600" b="1" dirty="0" smtClean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dirty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УКРЕПЛЕНИЕ МАТЕРИАЛЬНО-ТЕХНИЧЕСКОЙ БАЗЫ СОЦИАЛЬНОЙ СФЕРЫ</a:t>
            </a:r>
            <a:r>
              <a:rPr lang="ru-RU" sz="1600" b="1" dirty="0" smtClean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1600" b="1" dirty="0" smtClean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b="1" dirty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2019 – 2020 </a:t>
            </a:r>
            <a:r>
              <a:rPr lang="ru-RU" sz="1600" b="1" dirty="0" smtClean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ГОДАХ (продолжение)</a:t>
            </a:r>
            <a:endParaRPr lang="ru-RU" sz="1600" b="1" dirty="0">
              <a:solidFill>
                <a:srgbClr val="9983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 l="5005"/>
          <a:stretch>
            <a:fillRect/>
          </a:stretch>
        </p:blipFill>
        <p:spPr bwMode="auto">
          <a:xfrm>
            <a:off x="209448" y="104656"/>
            <a:ext cx="8286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54738682"/>
              </p:ext>
            </p:extLst>
          </p:nvPr>
        </p:nvGraphicFramePr>
        <p:xfrm>
          <a:off x="934362" y="1277889"/>
          <a:ext cx="7618226" cy="3230509"/>
        </p:xfrm>
        <a:graphic>
          <a:graphicData uri="http://schemas.openxmlformats.org/drawingml/2006/table">
            <a:tbl>
              <a:tblPr/>
              <a:tblGrid>
                <a:gridCol w="2623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2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398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73947"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00" marR="3600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мероприятия регионального проекта </a:t>
                      </a:r>
                    </a:p>
                  </a:txBody>
                  <a:tcPr marL="3600" marR="3600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Стадия выполнения мероприятия</a:t>
                      </a:r>
                    </a:p>
                  </a:txBody>
                  <a:tcPr marL="3600" marR="3600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Примечание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(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возможные риски)</a:t>
                      </a:r>
                    </a:p>
                  </a:txBody>
                  <a:tcPr marL="3600" marR="3600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4869"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ts val="1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Приобретение автотранспорта в целях доставки лиц старше 65 лет, проживающих в сельской местности, в медицинские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организации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8000" marR="18000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Электронный аукцион состоялся  29.04.2019. 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t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Заключен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контракт 20.05.2019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.</a:t>
                      </a:r>
                    </a:p>
                    <a:p>
                      <a:pPr algn="ctr" fontAlgn="t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Поставка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автотранспорта по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30.06.2019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0800" marR="10800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4910"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>
                        <a:lnSpc>
                          <a:spcPts val="1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Закупка спортивно-технологического оборудования для создания малых спортивных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площадок  (МОУ СОШ № 7)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8000" marR="18000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Централизованная закупка спортивного оборудования организована Министерством спорта РФ. Поставка ожидается в августе 2019 года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08768"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>
                        <a:lnSpc>
                          <a:spcPts val="1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Закупка спортивного оборудования и инвентаря для спортивных школ олимпийского резерва Тверской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области (закупка автобуса для МБУ КСШ № 1)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8000" marR="18000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endParaRPr lang="ru-RU" sz="1100" b="0" i="0" u="none" strike="noStrike" dirty="0" smtClean="0">
                        <a:solidFill>
                          <a:schemeClr val="tx1"/>
                        </a:solidFill>
                        <a:latin typeface="Times New Roman"/>
                      </a:endParaRPr>
                    </a:p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Закупки </a:t>
                      </a:r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проводятся администрацией муниципального образования </a:t>
                      </a:r>
                      <a:endParaRPr lang="ru-RU" sz="1100" b="0" i="0" u="none" strike="noStrike" dirty="0" smtClean="0">
                        <a:solidFill>
                          <a:schemeClr val="tx1"/>
                        </a:solidFill>
                        <a:latin typeface="Times New Roman"/>
                      </a:endParaRPr>
                    </a:p>
                    <a:p>
                      <a:pPr marL="0" marR="0" lvl="0" indent="0" algn="ctr" defTabSz="685800" rtl="0" eaLnBrk="1" fontAlgn="ctr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(Конкурс запланирован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на 08.07.2019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. </a:t>
                      </a:r>
                    </a:p>
                    <a:p>
                      <a:pPr marL="0" marR="0" lvl="0" indent="0" algn="ctr" defTabSz="685800" rtl="0" eaLnBrk="1" fontAlgn="ctr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Срок поставки автобуса 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август 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2019) </a:t>
                      </a:r>
                    </a:p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685800" rtl="0" eaLnBrk="1" fontAlgn="ctr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Закупка спортивного оборудования и инвентаря для спортивных школ олимпийского резерва Тверской области (спортивного инвентаря для МБУ СШОР по видам единоборств)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8000" marR="18000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Закупки проводятся администрацией муниципального образования </a:t>
                      </a:r>
                    </a:p>
                    <a:p>
                      <a:pPr marL="0" marR="0" lvl="0" indent="0" algn="ctr" defTabSz="685800" rtl="0" eaLnBrk="1" fontAlgn="ctr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(Конкурс запланирован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на _07.06.2019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Срок поставки оборудования – июнь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2019)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0015"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>
                        <a:lnSpc>
                          <a:spcPts val="1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Приобретение и установка в муниципальных образованиях Тверской области плоскостных спортивных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сооружений (площадка ГТО - МОУ СОШ № 9)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8000" marR="18000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Закупки проводятся 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администрацией муниципального образования </a:t>
                      </a:r>
                    </a:p>
                    <a:p>
                      <a:pPr marL="0" marR="0" lvl="0" indent="0" algn="ctr" defTabSz="685800" rtl="0" eaLnBrk="1" fontAlgn="ctr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(Конкурс запланирован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на 29.06.2019.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</a:t>
                      </a:r>
                    </a:p>
                    <a:p>
                      <a:pPr marL="0" marR="0" lvl="0" indent="0" algn="ctr" defTabSz="685800" rtl="0" eaLnBrk="1" fontAlgn="ctr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Срок установки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площадки – 01.09.2019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)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5640" name="Заголовок 20"/>
          <p:cNvSpPr>
            <a:spLocks noGrp="1"/>
          </p:cNvSpPr>
          <p:nvPr>
            <p:ph type="title"/>
          </p:nvPr>
        </p:nvSpPr>
        <p:spPr>
          <a:xfrm>
            <a:off x="934362" y="993445"/>
            <a:ext cx="7633566" cy="277813"/>
          </a:xfrm>
        </p:spPr>
        <p:txBody>
          <a:bodyPr/>
          <a:lstStyle/>
          <a:p>
            <a:pPr algn="ctr"/>
            <a:r>
              <a:rPr lang="ru-RU" sz="1800" b="1" dirty="0" smtClean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город РЖЕВ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27040" y="4739160"/>
            <a:ext cx="2057400" cy="274637"/>
          </a:xfrm>
        </p:spPr>
        <p:txBody>
          <a:bodyPr/>
          <a:lstStyle/>
          <a:p>
            <a:pPr>
              <a:defRPr/>
            </a:pPr>
            <a:fld id="{DC7B2644-AD55-4053-A40E-D4F59F46A2EA}" type="slidenum">
              <a:rPr 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25</a:t>
            </a:fld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20"/>
          <p:cNvSpPr txBox="1">
            <a:spLocks/>
          </p:cNvSpPr>
          <p:nvPr/>
        </p:nvSpPr>
        <p:spPr bwMode="auto">
          <a:xfrm>
            <a:off x="774989" y="134608"/>
            <a:ext cx="8369011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>
              <a:lnSpc>
                <a:spcPts val="1700"/>
              </a:lnSpc>
            </a:pPr>
            <a:r>
              <a:rPr lang="ru-RU" sz="1600" b="1" dirty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ОТДЕЛЬНЫЕ МЕРОПРИЯТИЯ </a:t>
            </a:r>
            <a:r>
              <a:rPr lang="ru-RU" sz="1600" b="1" dirty="0" smtClean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600" b="1" dirty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МУНИЦИПАЛЬНЫМ ОБРАЗОВАНИЯМ </a:t>
            </a:r>
            <a:r>
              <a:rPr lang="ru-RU" sz="1600" b="1" dirty="0" smtClean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dirty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УКРЕПЛЕНИЕ МАТЕРИАЛЬНО-ТЕХНИЧЕСКОЙ БАЗЫ СОЦИАЛЬНОЙ СФЕРЫ</a:t>
            </a:r>
            <a:r>
              <a:rPr lang="ru-RU" sz="1600" b="1" dirty="0" smtClean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1600" b="1" dirty="0" smtClean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b="1" dirty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2019 – 2020 </a:t>
            </a:r>
            <a:r>
              <a:rPr lang="ru-RU" sz="1600" b="1" dirty="0" smtClean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ГОДАХ (продолжение)</a:t>
            </a:r>
            <a:endParaRPr lang="ru-RU" sz="1600" b="1" dirty="0">
              <a:solidFill>
                <a:srgbClr val="9983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1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 l="5005"/>
          <a:stretch>
            <a:fillRect/>
          </a:stretch>
        </p:blipFill>
        <p:spPr bwMode="auto">
          <a:xfrm>
            <a:off x="209448" y="104656"/>
            <a:ext cx="8286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57085371"/>
              </p:ext>
            </p:extLst>
          </p:nvPr>
        </p:nvGraphicFramePr>
        <p:xfrm>
          <a:off x="1047849" y="1302523"/>
          <a:ext cx="7610376" cy="845191"/>
        </p:xfrm>
        <a:graphic>
          <a:graphicData uri="http://schemas.openxmlformats.org/drawingml/2006/table">
            <a:tbl>
              <a:tblPr/>
              <a:tblGrid>
                <a:gridCol w="2464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222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244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1724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05191"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1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1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00" marR="3600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мероприятия регионального проекта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00" marR="3600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Стадия выполнения мероприятия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00" marR="3600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Примечание </a:t>
                      </a:r>
                      <a:b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(возможные риски)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00" marR="3600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ctr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Детский сад на 100 мест</a:t>
                      </a:r>
                    </a:p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( ул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Старицкая)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Осуществляется проектирование объекта. Стадия прохождения государственной экспертизы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Объем средств, обязательных к освоению в 2019 году – </a:t>
                      </a:r>
                    </a:p>
                    <a:p>
                      <a:pPr algn="l" fontAlgn="b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37 737,3 тыс. руб.</a:t>
                      </a:r>
                    </a:p>
                    <a:p>
                      <a:pPr algn="ctr" fontAlgn="b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(ввод </a:t>
                      </a:r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в 2020 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году)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6644" name="Заголовок 20"/>
          <p:cNvSpPr>
            <a:spLocks noGrp="1"/>
          </p:cNvSpPr>
          <p:nvPr>
            <p:ph type="title"/>
          </p:nvPr>
        </p:nvSpPr>
        <p:spPr>
          <a:xfrm>
            <a:off x="1646188" y="951197"/>
            <a:ext cx="6591300" cy="373063"/>
          </a:xfrm>
        </p:spPr>
        <p:txBody>
          <a:bodyPr/>
          <a:lstStyle/>
          <a:p>
            <a:pPr algn="ctr"/>
            <a:r>
              <a:rPr lang="ru-RU" sz="1800" b="1" dirty="0" smtClean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город ТОРЖОК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78643678"/>
              </p:ext>
            </p:extLst>
          </p:nvPr>
        </p:nvGraphicFramePr>
        <p:xfrm>
          <a:off x="1047849" y="2465214"/>
          <a:ext cx="7617350" cy="2059254"/>
        </p:xfrm>
        <a:graphic>
          <a:graphicData uri="http://schemas.openxmlformats.org/drawingml/2006/table">
            <a:tbl>
              <a:tblPr/>
              <a:tblGrid>
                <a:gridCol w="2305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863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682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3216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96536"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мероприятия регионального проекта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Стадия выполнения мероприятия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Примечание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(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возможные риски)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8921"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Приобретение автотранспорта в целях доставки лиц старше 65 лет, проживающих в сельской местности, в медицинские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организации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0800" marR="10800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Электронный аукцион состоялся  29.04.2019. 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t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Заключен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контракт 20.05.2019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.</a:t>
                      </a:r>
                    </a:p>
                    <a:p>
                      <a:pPr algn="ctr" fontAlgn="t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Поставка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автотранспорта по 30.06.2019.</a:t>
                      </a:r>
                    </a:p>
                  </a:txBody>
                  <a:tcPr marL="10800" marR="10800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Закупка спортивно-технологического оборудования для создания малых спортивных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площадок (г. Кашин Калининское шоссе 1, Стадион)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Централизованная закупка спортивного оборудования организована Министерством спорта РФ. Поставка ожидается в августе 2019 года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1797"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Приобретение и установка в муниципальных образованиях Тверской области плоскостных спортивных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сооружений (1 комплект уличных тренажеров - г. Кашин, МБОУ СОШ № 1)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Закупки проводятся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администрацией 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муниципального образования </a:t>
                      </a:r>
                    </a:p>
                    <a:p>
                      <a:pPr marL="0" marR="0" lvl="0" indent="0" algn="ctr" defTabSz="685800" rtl="0" eaLnBrk="1" fontAlgn="ctr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(Конкурс запланирован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на 18.06.2019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. Срок установки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площадки – 01.09.2019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)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6672" name="Заголовок 20"/>
          <p:cNvSpPr txBox="1">
            <a:spLocks/>
          </p:cNvSpPr>
          <p:nvPr/>
        </p:nvSpPr>
        <p:spPr bwMode="auto">
          <a:xfrm>
            <a:off x="1160463" y="2147714"/>
            <a:ext cx="747395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>
              <a:lnSpc>
                <a:spcPct val="90000"/>
              </a:lnSpc>
            </a:pPr>
            <a:r>
              <a:rPr lang="ru-RU" b="1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КАШИНСКИЙ ГОРОДСКОЙ ОКРУГ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924091" y="4764937"/>
            <a:ext cx="2057400" cy="274637"/>
          </a:xfrm>
        </p:spPr>
        <p:txBody>
          <a:bodyPr/>
          <a:lstStyle/>
          <a:p>
            <a:pPr>
              <a:defRPr/>
            </a:pPr>
            <a:fld id="{DC7B2644-AD55-4053-A40E-D4F59F46A2EA}" type="slidenum">
              <a:rPr 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26</a:t>
            </a:fld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20"/>
          <p:cNvSpPr txBox="1">
            <a:spLocks/>
          </p:cNvSpPr>
          <p:nvPr/>
        </p:nvSpPr>
        <p:spPr bwMode="auto">
          <a:xfrm>
            <a:off x="784632" y="41493"/>
            <a:ext cx="8369011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>
              <a:lnSpc>
                <a:spcPts val="1700"/>
              </a:lnSpc>
            </a:pPr>
            <a:r>
              <a:rPr lang="ru-RU" sz="1600" b="1" dirty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ОТДЕЛЬНЫЕ МЕРОПРИЯТИЯ </a:t>
            </a:r>
            <a:r>
              <a:rPr lang="ru-RU" sz="1600" b="1" dirty="0" smtClean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600" b="1" dirty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МУНИЦИПАЛЬНЫМ ОБРАЗОВАНИЯМ </a:t>
            </a:r>
            <a:r>
              <a:rPr lang="ru-RU" sz="1600" b="1" dirty="0" smtClean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dirty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УКРЕПЛЕНИЕ МАТЕРИАЛЬНО-ТЕХНИЧЕСКОЙ БАЗЫ СОЦИАЛЬНОЙ СФЕРЫ</a:t>
            </a:r>
            <a:r>
              <a:rPr lang="ru-RU" sz="1600" b="1" dirty="0" smtClean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1600" b="1" dirty="0" smtClean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b="1" dirty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2019 – 2020 </a:t>
            </a:r>
            <a:r>
              <a:rPr lang="ru-RU" sz="1600" b="1" dirty="0" smtClean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ГОДАХ (продолжение)</a:t>
            </a:r>
            <a:endParaRPr lang="ru-RU" sz="1600" b="1" dirty="0">
              <a:solidFill>
                <a:srgbClr val="9983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 l="5005"/>
          <a:stretch>
            <a:fillRect/>
          </a:stretch>
        </p:blipFill>
        <p:spPr bwMode="auto">
          <a:xfrm>
            <a:off x="209448" y="104656"/>
            <a:ext cx="8286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54904326"/>
              </p:ext>
            </p:extLst>
          </p:nvPr>
        </p:nvGraphicFramePr>
        <p:xfrm>
          <a:off x="1038123" y="1467146"/>
          <a:ext cx="7482491" cy="755849"/>
        </p:xfrm>
        <a:graphic>
          <a:graphicData uri="http://schemas.openxmlformats.org/drawingml/2006/table">
            <a:tbl>
              <a:tblPr/>
              <a:tblGrid>
                <a:gridCol w="2464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8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44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23849"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1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1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00" marR="3600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мероприятия регионального проекта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00" marR="3600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Стадия выполнения мероприятия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00" marR="3600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Примечание (возможные риски)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00" marR="3600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t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Приобретение автотранспорта в целях доставки лиц старше 65 лет, проживающих в сельской местности, в медицинские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организации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8000" marR="18000" marT="36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Электронный аукцион состоялся  29.04.2019. 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t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Заключен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контракт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20.05.2019.</a:t>
                      </a:r>
                    </a:p>
                    <a:p>
                      <a:pPr algn="ctr" fontAlgn="t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Поставка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автотранспорта по 30.06.2019.</a:t>
                      </a:r>
                    </a:p>
                  </a:txBody>
                  <a:tcPr marL="36000" marR="36000" marT="36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7668" name="Заголовок 20"/>
          <p:cNvSpPr>
            <a:spLocks noGrp="1"/>
          </p:cNvSpPr>
          <p:nvPr>
            <p:ph type="title"/>
          </p:nvPr>
        </p:nvSpPr>
        <p:spPr>
          <a:xfrm>
            <a:off x="1502870" y="1119312"/>
            <a:ext cx="6591300" cy="341312"/>
          </a:xfrm>
        </p:spPr>
        <p:txBody>
          <a:bodyPr/>
          <a:lstStyle/>
          <a:p>
            <a:pPr algn="ctr"/>
            <a:r>
              <a:rPr lang="ru-RU" sz="1800" b="1" dirty="0" smtClean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НЕЛИДОВСКИЙ ГОРОДСКОЙ ОКРУГ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18296691"/>
              </p:ext>
            </p:extLst>
          </p:nvPr>
        </p:nvGraphicFramePr>
        <p:xfrm>
          <a:off x="1047210" y="2650090"/>
          <a:ext cx="7456571" cy="1982128"/>
        </p:xfrm>
        <a:graphic>
          <a:graphicData uri="http://schemas.openxmlformats.org/drawingml/2006/table">
            <a:tbl>
              <a:tblPr/>
              <a:tblGrid>
                <a:gridCol w="2305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419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80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90128"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мероприятия регионального проекта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Стадия выполнения мероприятия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Примечание (возможные риски)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Приобретение автотранспорта в целях доставки лиц старше 65 лет, проживающих в сельской местности, в медицинские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организации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8000" marR="18000" marT="36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Электронный аукцион состоялся  29.04.2019. 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t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Заключен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контракт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20.05.2019.</a:t>
                      </a:r>
                    </a:p>
                    <a:p>
                      <a:pPr algn="ctr" fontAlgn="t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Поставка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автотранспорта по 30.06.2019.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Закупка спортивно-технологического оборудования для создания малых спортивных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площадок (г. Осташков, Стадион "Спартак")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8000" marR="18000" marT="36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Централизованная закупка спортивного оборудования организована Министерством спорта РФ. Поставка ожидается в августе 2019 года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Приобретение и установка в муниципальных образованиях Тверской области плоскостных спортивных 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сооружений (1 комплект уличных тренажеров - г. Осташков , стадион "Спартак") 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18000" marR="18000" marT="36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Закупки проводятся администрацией муниципального образования </a:t>
                      </a:r>
                    </a:p>
                    <a:p>
                      <a:pPr marL="0" marR="0" lvl="0" indent="0" algn="ctr" defTabSz="685800" rtl="0" eaLnBrk="1" fontAlgn="ctr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(Конкурс запланирован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на 29.06.2019.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Срок поставки комплекта 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– 01.09.2019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)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7696" name="Заголовок 20"/>
          <p:cNvSpPr txBox="1">
            <a:spLocks/>
          </p:cNvSpPr>
          <p:nvPr/>
        </p:nvSpPr>
        <p:spPr bwMode="auto">
          <a:xfrm>
            <a:off x="1198023" y="2307190"/>
            <a:ext cx="7475537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>
              <a:lnSpc>
                <a:spcPct val="90000"/>
              </a:lnSpc>
            </a:pPr>
            <a:r>
              <a:rPr lang="ru-RU" b="1" dirty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ОСТАШКОВСКИЙ ГОРОДСКОЙ ОКРУГ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920554" y="4765221"/>
            <a:ext cx="2057400" cy="274637"/>
          </a:xfrm>
        </p:spPr>
        <p:txBody>
          <a:bodyPr/>
          <a:lstStyle/>
          <a:p>
            <a:pPr>
              <a:defRPr/>
            </a:pPr>
            <a:fld id="{DC7B2644-AD55-4053-A40E-D4F59F46A2EA}" type="slidenum">
              <a:rPr 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27</a:t>
            </a:fld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20"/>
          <p:cNvSpPr txBox="1">
            <a:spLocks/>
          </p:cNvSpPr>
          <p:nvPr/>
        </p:nvSpPr>
        <p:spPr bwMode="auto">
          <a:xfrm>
            <a:off x="793868" y="96909"/>
            <a:ext cx="8369011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>
              <a:lnSpc>
                <a:spcPts val="1700"/>
              </a:lnSpc>
            </a:pPr>
            <a:r>
              <a:rPr lang="ru-RU" sz="1600" b="1" dirty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ОТДЕЛЬНЫЕ МЕРОПРИЯТИЯ </a:t>
            </a:r>
            <a:r>
              <a:rPr lang="ru-RU" sz="1600" b="1" dirty="0" smtClean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600" b="1" dirty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МУНИЦИПАЛЬНЫМ ОБРАЗОВАНИЯМ </a:t>
            </a:r>
            <a:r>
              <a:rPr lang="ru-RU" sz="1600" b="1" dirty="0" smtClean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dirty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УКРЕПЛЕНИЕ МАТЕРИАЛЬНО-ТЕХНИЧЕСКОЙ БАЗЫ СОЦИАЛЬНОЙ СФЕРЫ</a:t>
            </a:r>
            <a:r>
              <a:rPr lang="ru-RU" sz="1600" b="1" dirty="0" smtClean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1600" b="1" dirty="0" smtClean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b="1" dirty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2019 – 2020 </a:t>
            </a:r>
            <a:r>
              <a:rPr lang="ru-RU" sz="1600" b="1" dirty="0" smtClean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ГОДАХ (продолжение)</a:t>
            </a:r>
            <a:endParaRPr lang="ru-RU" sz="1600" b="1" dirty="0">
              <a:solidFill>
                <a:srgbClr val="9983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 l="5005"/>
          <a:stretch>
            <a:fillRect/>
          </a:stretch>
        </p:blipFill>
        <p:spPr bwMode="auto">
          <a:xfrm>
            <a:off x="209448" y="104656"/>
            <a:ext cx="8286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85675105"/>
              </p:ext>
            </p:extLst>
          </p:nvPr>
        </p:nvGraphicFramePr>
        <p:xfrm>
          <a:off x="1038123" y="1419688"/>
          <a:ext cx="7557596" cy="3080495"/>
        </p:xfrm>
        <a:graphic>
          <a:graphicData uri="http://schemas.openxmlformats.org/drawingml/2006/table">
            <a:tbl>
              <a:tblPr/>
              <a:tblGrid>
                <a:gridCol w="2385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030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7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44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69973"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00" marR="3600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мероприятия регионального проекта </a:t>
                      </a:r>
                    </a:p>
                  </a:txBody>
                  <a:tcPr marL="3600" marR="3600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Стадия выполнения мероприятия</a:t>
                      </a:r>
                    </a:p>
                  </a:txBody>
                  <a:tcPr marL="3600" marR="3600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Примечание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(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возможные риски)</a:t>
                      </a:r>
                    </a:p>
                  </a:txBody>
                  <a:tcPr marL="3600" marR="3600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1180"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Приобретение автотранспорта в целях доставки лиц старше 65 лет, проживающих в сельской местности, в медицинские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организации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Электронный аукцион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состоялся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29.04.2019. 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t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Заключен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контракт 20.05.2019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.</a:t>
                      </a:r>
                    </a:p>
                    <a:p>
                      <a:pPr algn="ctr" fontAlgn="t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Поставка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автотранспорта по 30.06.2019.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9505"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Открытие кабинета медицинской профилактики при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ГБУЗ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Тверской области "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Андреапольская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центральная районная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больница» (г.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Андреаполь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ул.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Нелидовская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 д. 1)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Открытие кабинета медицинской профилактики запланировано 2-3 квартал 2019 г.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Закупка спортивно-технологического оборудования для создания малых спортивных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площадок (парковая зона на набережной р. Западная Двина)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Централизованная закупка спортивного оборудования организована Министерством спорта РФ. Поставка ожидается в августе 2019 года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37837"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Приобретение и установка в муниципальных образованиях Тверской области плоскостных спортивных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сооружений (1 комплект уличных тренажеров - парковая зона на набережной р. Западная Двина)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Закупки проводятся администрацией муниципального образования </a:t>
                      </a:r>
                    </a:p>
                    <a:p>
                      <a:pPr marL="0" marR="0" lvl="0" indent="0" algn="ctr" defTabSz="685800" rtl="0" eaLnBrk="1" fontAlgn="ctr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(Конкурс запланирован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на 15.06.2019.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Срок поставки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комплекта – 01.08.2019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)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8707" name="Заголовок 20"/>
          <p:cNvSpPr>
            <a:spLocks noGrp="1"/>
          </p:cNvSpPr>
          <p:nvPr>
            <p:ph type="title"/>
          </p:nvPr>
        </p:nvSpPr>
        <p:spPr>
          <a:xfrm>
            <a:off x="1582738" y="1017656"/>
            <a:ext cx="6424612" cy="396875"/>
          </a:xfrm>
        </p:spPr>
        <p:txBody>
          <a:bodyPr/>
          <a:lstStyle/>
          <a:p>
            <a:pPr algn="ctr"/>
            <a:r>
              <a:rPr lang="ru-RU" sz="1800" b="1" dirty="0" smtClean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АНДРЕАПОЛЬСКИЙ РАЙОН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33254" y="4760575"/>
            <a:ext cx="2057400" cy="274637"/>
          </a:xfrm>
        </p:spPr>
        <p:txBody>
          <a:bodyPr/>
          <a:lstStyle/>
          <a:p>
            <a:pPr>
              <a:defRPr/>
            </a:pPr>
            <a:fld id="{DC7B2644-AD55-4053-A40E-D4F59F46A2EA}" type="slidenum">
              <a:rPr 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28</a:t>
            </a:fld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20"/>
          <p:cNvSpPr txBox="1">
            <a:spLocks/>
          </p:cNvSpPr>
          <p:nvPr/>
        </p:nvSpPr>
        <p:spPr bwMode="auto">
          <a:xfrm>
            <a:off x="774989" y="147233"/>
            <a:ext cx="8369011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>
              <a:lnSpc>
                <a:spcPts val="1700"/>
              </a:lnSpc>
            </a:pPr>
            <a:r>
              <a:rPr lang="ru-RU" sz="1600" b="1" dirty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ОТДЕЛЬНЫЕ МЕРОПРИЯТИЯ </a:t>
            </a:r>
            <a:r>
              <a:rPr lang="ru-RU" sz="1600" b="1" dirty="0" smtClean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600" b="1" dirty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МУНИЦИПАЛЬНЫМ ОБРАЗОВАНИЯМ </a:t>
            </a:r>
            <a:r>
              <a:rPr lang="ru-RU" sz="1600" b="1" dirty="0" smtClean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dirty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УКРЕПЛЕНИЕ МАТЕРИАЛЬНО-ТЕХНИЧЕСКОЙ БАЗЫ СОЦИАЛЬНОЙ СФЕРЫ</a:t>
            </a:r>
            <a:r>
              <a:rPr lang="ru-RU" sz="1600" b="1" dirty="0" smtClean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1600" b="1" dirty="0" smtClean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b="1" dirty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2019 – 2020 </a:t>
            </a:r>
            <a:r>
              <a:rPr lang="ru-RU" sz="1600" b="1" dirty="0" smtClean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ГОДАХ (продолжение)</a:t>
            </a:r>
            <a:endParaRPr lang="ru-RU" sz="1600" b="1" dirty="0">
              <a:solidFill>
                <a:srgbClr val="9983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1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 l="5005"/>
          <a:stretch>
            <a:fillRect/>
          </a:stretch>
        </p:blipFill>
        <p:spPr bwMode="auto">
          <a:xfrm>
            <a:off x="209448" y="104656"/>
            <a:ext cx="8286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17067479"/>
              </p:ext>
            </p:extLst>
          </p:nvPr>
        </p:nvGraphicFramePr>
        <p:xfrm>
          <a:off x="1074705" y="1316418"/>
          <a:ext cx="7610376" cy="900000"/>
        </p:xfrm>
        <a:graphic>
          <a:graphicData uri="http://schemas.openxmlformats.org/drawingml/2006/table">
            <a:tbl>
              <a:tblPr/>
              <a:tblGrid>
                <a:gridCol w="2464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294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330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013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1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1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00" marR="3600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мероприятия регионального проекта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00" marR="3600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Стадия выполнения мероприятия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00" marR="3600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Примечание </a:t>
                      </a:r>
                      <a:b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(возможные риски)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00" marR="3600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Закупка спортивного оборудования и инвентаря для спортивных школ олимпийского резерва Тверской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области (МБУ КСШ)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Закупки проводятся администрацией муниципального образования 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marL="0" marR="0" lvl="0" indent="0" algn="ctr" defTabSz="685800" rtl="0" eaLnBrk="1" fontAlgn="ctr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(Конкурс запланирован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на 20.06.2019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. Срок поставки оборудования 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– 01.08.2019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) </a:t>
                      </a:r>
                    </a:p>
                  </a:txBody>
                  <a:tcPr marL="9525" marR="9525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9716" name="Заголовок 20"/>
          <p:cNvSpPr>
            <a:spLocks noGrp="1"/>
          </p:cNvSpPr>
          <p:nvPr>
            <p:ph type="title"/>
          </p:nvPr>
        </p:nvSpPr>
        <p:spPr>
          <a:xfrm>
            <a:off x="1709738" y="964329"/>
            <a:ext cx="6591300" cy="412750"/>
          </a:xfrm>
        </p:spPr>
        <p:txBody>
          <a:bodyPr/>
          <a:lstStyle/>
          <a:p>
            <a:pPr algn="ctr"/>
            <a:r>
              <a:rPr lang="ru-RU" sz="1800" b="1" dirty="0" smtClean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БЕЖЕЦКИЙ РАЙОН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36872044"/>
              </p:ext>
            </p:extLst>
          </p:nvPr>
        </p:nvGraphicFramePr>
        <p:xfrm>
          <a:off x="1074705" y="2590444"/>
          <a:ext cx="7617350" cy="2104815"/>
        </p:xfrm>
        <a:graphic>
          <a:graphicData uri="http://schemas.openxmlformats.org/drawingml/2006/table">
            <a:tbl>
              <a:tblPr/>
              <a:tblGrid>
                <a:gridCol w="2305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135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410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3216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85103">
                <a:tc>
                  <a:txBody>
                    <a:bodyPr/>
                    <a:lstStyle/>
                    <a:p>
                      <a:pPr algn="ctr" fontAlgn="ctr">
                        <a:lnSpc>
                          <a:spcPts val="1000"/>
                        </a:lnSpc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000"/>
                        </a:lnSpc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мероприятия регионального проекта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000"/>
                        </a:lnSpc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Стадия выполнения мероприятия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000"/>
                        </a:lnSpc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Примечание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(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возможные риски)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2882">
                <a:tc>
                  <a:txBody>
                    <a:bodyPr/>
                    <a:lstStyle/>
                    <a:p>
                      <a:pPr algn="ctr" fontAlgn="ctr">
                        <a:lnSpc>
                          <a:spcPts val="1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ts val="1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Приобретение автотранспорта в целях доставки лиц старше 65 лет, проживающих в сельской местности, в медицинские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организации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Электронный аукцион состоялся  29.04.2019. 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t">
                        <a:lnSpc>
                          <a:spcPts val="1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Заключен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контракт 20.05.2019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.</a:t>
                      </a:r>
                    </a:p>
                    <a:p>
                      <a:pPr algn="ctr" fontAlgn="t">
                        <a:lnSpc>
                          <a:spcPts val="1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Поставка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автотранспорта по 30.06.2019.</a:t>
                      </a:r>
                    </a:p>
                  </a:txBody>
                  <a:tcPr marL="10800" marR="10800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algn="ctr" fontAlgn="ctr">
                        <a:lnSpc>
                          <a:spcPts val="1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>
                        <a:lnSpc>
                          <a:spcPts val="1000"/>
                        </a:lnSpc>
                      </a:pPr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Закупка спортивного оборудования и инвентаря для спортивных школ олимпийского резерва Тверской 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области (закупка автобуса и инвентаря для МБУ СШ )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Закупки проводятся администрацией муниципального образования </a:t>
                      </a:r>
                      <a:endParaRPr lang="ru-RU" sz="1100" b="0" i="0" u="none" strike="noStrike" dirty="0" smtClean="0">
                        <a:solidFill>
                          <a:schemeClr val="tx1"/>
                        </a:solidFill>
                        <a:latin typeface="Times New Roman"/>
                      </a:endParaRPr>
                    </a:p>
                    <a:p>
                      <a:pPr marL="0" marR="0" lvl="0" indent="0" algn="ctr" defTabSz="685800" rtl="0" eaLnBrk="1" fontAlgn="ctr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(Конкурс запланирован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на 20.06.2019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. Срок поставки оборудования 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– 01.09.2019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)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000"/>
                        </a:lnSpc>
                      </a:pP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2830">
                <a:tc>
                  <a:txBody>
                    <a:bodyPr/>
                    <a:lstStyle/>
                    <a:p>
                      <a:pPr algn="ctr" fontAlgn="ctr">
                        <a:lnSpc>
                          <a:spcPts val="1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>
                        <a:lnSpc>
                          <a:spcPts val="1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Закупка спортивно-технологического оборудования для создания малых спортивных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площадок  (стадион –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ЗАТО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«Озерный»)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Централизованная закупка спортивного оборудования организована Министерством спорта РФ. Поставка ожидается в августе 2019 года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000"/>
                        </a:lnSpc>
                      </a:pP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9744" name="Заголовок 20"/>
          <p:cNvSpPr txBox="1">
            <a:spLocks/>
          </p:cNvSpPr>
          <p:nvPr/>
        </p:nvSpPr>
        <p:spPr bwMode="auto">
          <a:xfrm>
            <a:off x="1268413" y="2295844"/>
            <a:ext cx="747395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>
              <a:lnSpc>
                <a:spcPct val="90000"/>
              </a:lnSpc>
            </a:pPr>
            <a:r>
              <a:rPr lang="ru-RU" b="1" dirty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БОЛОГОВСКИЙ РАЙОН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923306" y="4762223"/>
            <a:ext cx="2057400" cy="274637"/>
          </a:xfrm>
        </p:spPr>
        <p:txBody>
          <a:bodyPr/>
          <a:lstStyle/>
          <a:p>
            <a:pPr>
              <a:defRPr/>
            </a:pPr>
            <a:fld id="{DC7B2644-AD55-4053-A40E-D4F59F46A2EA}" type="slidenum">
              <a:rPr 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29</a:t>
            </a:fld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20"/>
          <p:cNvSpPr txBox="1">
            <a:spLocks/>
          </p:cNvSpPr>
          <p:nvPr/>
        </p:nvSpPr>
        <p:spPr bwMode="auto">
          <a:xfrm>
            <a:off x="784632" y="59965"/>
            <a:ext cx="8369011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>
              <a:lnSpc>
                <a:spcPts val="1700"/>
              </a:lnSpc>
            </a:pPr>
            <a:r>
              <a:rPr lang="ru-RU" sz="1600" b="1" dirty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ОТДЕЛЬНЫЕ МЕРОПРИЯТИЯ </a:t>
            </a:r>
            <a:r>
              <a:rPr lang="ru-RU" sz="1600" b="1" dirty="0" smtClean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600" b="1" dirty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МУНИЦИПАЛЬНЫМ ОБРАЗОВАНИЯМ </a:t>
            </a:r>
            <a:r>
              <a:rPr lang="ru-RU" sz="1600" b="1" dirty="0" smtClean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dirty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УКРЕПЛЕНИЕ МАТЕРИАЛЬНО-ТЕХНИЧЕСКОЙ БАЗЫ СОЦИАЛЬНОЙ СФЕРЫ</a:t>
            </a:r>
            <a:r>
              <a:rPr lang="ru-RU" sz="1600" b="1" dirty="0" smtClean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1600" b="1" dirty="0" smtClean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b="1" dirty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2019 – 2020 </a:t>
            </a:r>
            <a:r>
              <a:rPr lang="ru-RU" sz="1600" b="1" dirty="0" smtClean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ГОДАХ (продолжение)</a:t>
            </a:r>
            <a:endParaRPr lang="ru-RU" sz="1600" b="1" dirty="0">
              <a:solidFill>
                <a:srgbClr val="9983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 l="5005"/>
          <a:stretch>
            <a:fillRect/>
          </a:stretch>
        </p:blipFill>
        <p:spPr bwMode="auto">
          <a:xfrm>
            <a:off x="209448" y="104656"/>
            <a:ext cx="8286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 l="5005"/>
          <a:stretch>
            <a:fillRect/>
          </a:stretch>
        </p:blipFill>
        <p:spPr bwMode="auto">
          <a:xfrm>
            <a:off x="209448" y="104656"/>
            <a:ext cx="8286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3"/>
          <p:cNvSpPr txBox="1">
            <a:spLocks noChangeArrowheads="1"/>
          </p:cNvSpPr>
          <p:nvPr/>
        </p:nvSpPr>
        <p:spPr bwMode="auto">
          <a:xfrm>
            <a:off x="988147" y="221343"/>
            <a:ext cx="8143875" cy="730683"/>
          </a:xfrm>
          <a:prstGeom prst="rect">
            <a:avLst/>
          </a:prstGeom>
          <a:noFill/>
          <a:ln>
            <a:noFill/>
          </a:ln>
          <a:extLst/>
        </p:spPr>
        <p:txBody>
          <a:bodyPr lIns="65290" tIns="32645" rIns="65290" bIns="32645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400050" indent="-400050" algn="ctr" fontAlgn="ctr">
              <a:lnSpc>
                <a:spcPts val="1800"/>
              </a:lnSpc>
              <a:spcAft>
                <a:spcPts val="0"/>
              </a:spcAft>
              <a:buFont typeface="Arial" panose="020B0604020202020204" pitchFamily="34" charset="0"/>
              <a:buAutoNum type="romanUcPeriod"/>
              <a:defRPr/>
            </a:pPr>
            <a:r>
              <a:rPr lang="ru-RU" sz="2000" b="1" dirty="0" smtClean="0">
                <a:solidFill>
                  <a:srgbClr val="CCAF0A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ОСНОВНЫЕ ДЕМОГРАФИЧЕСКИЕ ПОКАЗАТЕЛИ</a:t>
            </a:r>
          </a:p>
          <a:p>
            <a:pPr marL="400050" indent="-400050" algn="ctr" fontAlgn="ctr">
              <a:lnSpc>
                <a:spcPts val="18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b="1" dirty="0" smtClean="0">
                <a:solidFill>
                  <a:srgbClr val="CCAF0A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ТВЕРСКОЙ ОБЛАСТИ</a:t>
            </a:r>
            <a:endParaRPr lang="ru-RU" altLang="ru-RU" sz="2000" b="1" dirty="0">
              <a:solidFill>
                <a:srgbClr val="CCAF0A">
                  <a:lumMod val="75000"/>
                </a:srgb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97751679"/>
              </p:ext>
            </p:extLst>
          </p:nvPr>
        </p:nvGraphicFramePr>
        <p:xfrm>
          <a:off x="1004802" y="2292795"/>
          <a:ext cx="7798965" cy="190800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602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547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252000">
                <a:tc rowSpan="2"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9394" marR="9394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</a:p>
                    <a:p>
                      <a:pPr marL="0" marR="0" lvl="0" indent="0" algn="ctr" defTabSz="685800" rtl="0" eaLnBrk="1" fontAlgn="ctr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(на 1</a:t>
                      </a:r>
                      <a:r>
                        <a:rPr lang="ru-RU" sz="1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000 населения)</a:t>
                      </a:r>
                      <a:endParaRPr lang="ru-RU" sz="18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94" marR="9394" marT="93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>
                        <a:lnSpc>
                          <a:spcPts val="16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9394" marR="9394" marT="93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>
                        <a:lnSpc>
                          <a:spcPts val="16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endParaRPr lang="ru-RU" sz="18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94" marR="9394" marT="93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9394" marR="9394" marT="93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94" marR="9394" marT="93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ru-RU" sz="18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94" marR="9394" marT="93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ru-RU" sz="18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94" marR="9394" marT="93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ru-RU" sz="18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94" marR="9394" marT="93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94" marR="9394" marT="54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16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9394" marR="9394" marT="93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16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9394" marR="9394" marT="93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9394" marR="9394" marT="93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9394" marR="9394" marT="93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9394" marR="9394" marT="93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9394" marR="9394" marT="93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9394" marR="9394" marT="93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94" marR="9394" marT="54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  <a:defRPr/>
                      </a:pP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394" marR="9394" marT="93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  <a:defRPr/>
                      </a:pP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Целевые показатели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рождаемости </a:t>
                      </a:r>
                      <a:endParaRPr lang="ru-RU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9,9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9,1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10,5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10,7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11,0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ru-RU" sz="1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94" marR="9394" marT="93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  <a:defRPr/>
                      </a:pP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394" marR="9394" marT="93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Целевые показатели смертности</a:t>
                      </a:r>
                      <a:endParaRPr lang="ru-RU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16,9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16,8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15,5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14,7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14,0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ru-RU" sz="18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94" marR="9394" marT="93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  <a:defRPr/>
                      </a:pP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394" marR="9394" marT="93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  <a:defRPr/>
                      </a:pPr>
                      <a:r>
                        <a:rPr lang="ru-RU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Естественная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убыль населения</a:t>
                      </a:r>
                      <a:endParaRPr lang="ru-RU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-7,0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-7,7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ru-RU" sz="1800" b="1" i="0" u="none" strike="noStrike" dirty="0" smtClean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94" marR="9394" marT="93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30152742"/>
              </p:ext>
            </p:extLst>
          </p:nvPr>
        </p:nvGraphicFramePr>
        <p:xfrm>
          <a:off x="1004802" y="1111393"/>
          <a:ext cx="7790956" cy="916662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59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629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268662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  <a:defRPr/>
                      </a:pPr>
                      <a:r>
                        <a:rPr lang="ru-RU" sz="1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Основной показатель</a:t>
                      </a:r>
                      <a:endParaRPr lang="ru-RU" sz="18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94" marR="9394" marT="93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16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9394" marR="9394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9394" marR="9394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9394" marR="9394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9394" marR="9394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9394" marR="9394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9394" marR="9394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9394" marR="9394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9394" marR="9394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Суммарный коэффициент рождаемости</a:t>
                      </a:r>
                      <a:endParaRPr lang="ru-RU" sz="1800" b="0" i="1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3600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16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1,559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94" marR="9394" marT="93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1,579*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94" marR="9394" marT="93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1,573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94" marR="9394" marT="93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1 ,597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94" marR="9394" marT="93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1,613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94" marR="9394" marT="93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1,638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94" marR="9394" marT="93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1,654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94" marR="9394" marT="93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1,676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94" marR="9394" marT="93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" name="Прямоугольник с двумя усеченными противолежащими углами 7"/>
          <p:cNvSpPr/>
          <p:nvPr/>
        </p:nvSpPr>
        <p:spPr>
          <a:xfrm>
            <a:off x="1004802" y="4247505"/>
            <a:ext cx="7798965" cy="504000"/>
          </a:xfrm>
          <a:prstGeom prst="snip2DiagRect">
            <a:avLst>
              <a:gd name="adj1" fmla="val 0"/>
              <a:gd name="adj2" fmla="val 16496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По предварительным данным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Тверьстата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значение суммарного коэффициента рождаемости в Тверской области за 2018 год составило 1,579.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934507" y="4764338"/>
            <a:ext cx="2057400" cy="274637"/>
          </a:xfrm>
        </p:spPr>
        <p:txBody>
          <a:bodyPr/>
          <a:lstStyle/>
          <a:p>
            <a:pPr>
              <a:defRPr/>
            </a:pPr>
            <a:fld id="{DC7B2644-AD55-4053-A40E-D4F59F46A2EA}" type="slidenum">
              <a:rPr 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3</a:t>
            </a:fld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88786948"/>
              </p:ext>
            </p:extLst>
          </p:nvPr>
        </p:nvGraphicFramePr>
        <p:xfrm>
          <a:off x="1049440" y="1090093"/>
          <a:ext cx="7544153" cy="1388004"/>
        </p:xfrm>
        <a:graphic>
          <a:graphicData uri="http://schemas.openxmlformats.org/drawingml/2006/table">
            <a:tbl>
              <a:tblPr/>
              <a:tblGrid>
                <a:gridCol w="2464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222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3144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44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89784"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1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1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00" marR="3600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мероприятия регионального проекта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00" marR="3600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Стадия выполнения мероприятия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00" marR="3600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Примечание </a:t>
                      </a:r>
                    </a:p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(возможные риски)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00" marR="3600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Закупка спортивно-технологического оборудования для создания малых спортивных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площадок (пос. Красномайский)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8000" marR="18000" marT="1800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Централизованная закупка спортивного оборудования организована Министерством спорта РФ. Поставка ожидается в августе 2019 года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8220"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Приобретение и установка в муниципальных образованиях Тверской области плоскостных спортивных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сооружений (1 комплект уличных тренажеров -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Сорокинское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с/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 д. Сороки)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8000" marR="18000" marT="1800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Закупки проводятся 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администрацией муниципального образования </a:t>
                      </a:r>
                    </a:p>
                    <a:p>
                      <a:pPr marL="0" marR="0" lvl="0" indent="0" algn="ctr" defTabSz="685800" rtl="0" eaLnBrk="1" fontAlgn="ctr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(Конкурс запланирован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на 11.06.2019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. Срок поставки комплекта 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– 01.08.2019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)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0745" name="Заголовок 20"/>
          <p:cNvSpPr>
            <a:spLocks noGrp="1"/>
          </p:cNvSpPr>
          <p:nvPr>
            <p:ph type="title"/>
          </p:nvPr>
        </p:nvSpPr>
        <p:spPr>
          <a:xfrm>
            <a:off x="1709738" y="702539"/>
            <a:ext cx="6591300" cy="493713"/>
          </a:xfrm>
        </p:spPr>
        <p:txBody>
          <a:bodyPr/>
          <a:lstStyle/>
          <a:p>
            <a:pPr algn="ctr"/>
            <a:r>
              <a:rPr lang="ru-RU" sz="1800" b="1" dirty="0" smtClean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ВЫШНЕВОЛОЦКИЙ РАЙОН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47849184"/>
              </p:ext>
            </p:extLst>
          </p:nvPr>
        </p:nvGraphicFramePr>
        <p:xfrm>
          <a:off x="1049440" y="2819706"/>
          <a:ext cx="7641163" cy="792000"/>
        </p:xfrm>
        <a:graphic>
          <a:graphicData uri="http://schemas.openxmlformats.org/drawingml/2006/table">
            <a:tbl>
              <a:tblPr/>
              <a:tblGrid>
                <a:gridCol w="2313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953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4868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6582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мероприятия регионального проекта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Стадия выполнения мероприятия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Примечание </a:t>
                      </a:r>
                      <a:endParaRPr lang="ru-RU" sz="11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(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возможные риски)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Приобретение автотранспорта в целях доставки лиц старше 65 лет, проживающих в сельской местности, в медицинские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организации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0800" marR="1080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Электронный аукцион состоялся  29.04.2019. 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fontAlgn="t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Заключен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контракт 20.05.2019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.</a:t>
                      </a:r>
                    </a:p>
                    <a:p>
                      <a:pPr algn="l" fontAlgn="t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Поставка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автотранспорта по 30.06.2019.</a:t>
                      </a:r>
                    </a:p>
                  </a:txBody>
                  <a:tcPr marL="10800" marR="108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0763" name="Заголовок 20"/>
          <p:cNvSpPr txBox="1">
            <a:spLocks/>
          </p:cNvSpPr>
          <p:nvPr/>
        </p:nvSpPr>
        <p:spPr bwMode="auto">
          <a:xfrm>
            <a:off x="1120775" y="2515576"/>
            <a:ext cx="7473950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>
              <a:lnSpc>
                <a:spcPct val="90000"/>
              </a:lnSpc>
            </a:pPr>
            <a:r>
              <a:rPr lang="ru-RU" b="1" dirty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ЖАРКОВСКИЙ РАЙОН</a:t>
            </a:r>
          </a:p>
        </p:txBody>
      </p:sp>
      <p:sp>
        <p:nvSpPr>
          <p:cNvPr id="10" name="Заголовок 20"/>
          <p:cNvSpPr txBox="1">
            <a:spLocks/>
          </p:cNvSpPr>
          <p:nvPr/>
        </p:nvSpPr>
        <p:spPr>
          <a:xfrm>
            <a:off x="1120775" y="3614241"/>
            <a:ext cx="7626350" cy="381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 defTabSz="6858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b="1" dirty="0">
                <a:solidFill>
                  <a:srgbClr val="CCAF0A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ЗУБЦОВСКИЙ РАЙОН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13319057"/>
              </p:ext>
            </p:extLst>
          </p:nvPr>
        </p:nvGraphicFramePr>
        <p:xfrm>
          <a:off x="1029091" y="3952500"/>
          <a:ext cx="7630725" cy="890546"/>
        </p:xfrm>
        <a:graphic>
          <a:graphicData uri="http://schemas.openxmlformats.org/drawingml/2006/table">
            <a:tbl>
              <a:tblPr/>
              <a:tblGrid>
                <a:gridCol w="2471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300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379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1559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70965"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1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1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00" marR="3600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мероприятия регионального проекта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00" marR="3600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Стадия выполнения мероприятия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00" marR="3600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Примечание </a:t>
                      </a:r>
                    </a:p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(возможные риски)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00" marR="3600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9581"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Закупка спортивно-технологического оборудования для создания малых спортивных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площадок (г. Зубцов, ул. Халтурина - МАУ ДО ДЮСШ)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Централизованная закупка спортивного оборудования организована Министерством спорта РФ. Поставка ожидается в августе 2019 года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913087" y="4757448"/>
            <a:ext cx="2057400" cy="274637"/>
          </a:xfrm>
        </p:spPr>
        <p:txBody>
          <a:bodyPr/>
          <a:lstStyle/>
          <a:p>
            <a:pPr>
              <a:defRPr/>
            </a:pPr>
            <a:fld id="{DC7B2644-AD55-4053-A40E-D4F59F46A2EA}" type="slidenum">
              <a:rPr 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30</a:t>
            </a:fld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Заголовок 20"/>
          <p:cNvSpPr txBox="1">
            <a:spLocks/>
          </p:cNvSpPr>
          <p:nvPr/>
        </p:nvSpPr>
        <p:spPr bwMode="auto">
          <a:xfrm>
            <a:off x="784632" y="-13923"/>
            <a:ext cx="8369011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>
              <a:lnSpc>
                <a:spcPts val="1700"/>
              </a:lnSpc>
            </a:pPr>
            <a:r>
              <a:rPr lang="ru-RU" sz="1600" b="1" dirty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ОТДЕЛЬНЫЕ МЕРОПРИЯТИЯ </a:t>
            </a:r>
            <a:r>
              <a:rPr lang="ru-RU" sz="1600" b="1" dirty="0" smtClean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600" b="1" dirty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МУНИЦИПАЛЬНЫМ ОБРАЗОВАНИЯМ </a:t>
            </a:r>
            <a:r>
              <a:rPr lang="ru-RU" sz="1600" b="1" dirty="0" smtClean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dirty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УКРЕПЛЕНИЕ МАТЕРИАЛЬНО-ТЕХНИЧЕСКОЙ БАЗЫ СОЦИАЛЬНОЙ СФЕРЫ</a:t>
            </a:r>
            <a:r>
              <a:rPr lang="ru-RU" sz="1600" b="1" dirty="0" smtClean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1600" b="1" dirty="0" smtClean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b="1" dirty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2019 – 2020 </a:t>
            </a:r>
            <a:r>
              <a:rPr lang="ru-RU" sz="1600" b="1" dirty="0" smtClean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ГОДАХ (продолжение)</a:t>
            </a:r>
            <a:endParaRPr lang="ru-RU" sz="1600" b="1" dirty="0">
              <a:solidFill>
                <a:srgbClr val="9983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 l="5005"/>
          <a:stretch>
            <a:fillRect/>
          </a:stretch>
        </p:blipFill>
        <p:spPr bwMode="auto">
          <a:xfrm>
            <a:off x="209448" y="104656"/>
            <a:ext cx="8286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1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 l="5005"/>
          <a:stretch>
            <a:fillRect/>
          </a:stretch>
        </p:blipFill>
        <p:spPr bwMode="auto">
          <a:xfrm>
            <a:off x="209448" y="104656"/>
            <a:ext cx="8286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1747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79727215"/>
              </p:ext>
            </p:extLst>
          </p:nvPr>
        </p:nvGraphicFramePr>
        <p:xfrm>
          <a:off x="966789" y="1024280"/>
          <a:ext cx="7807372" cy="3997554"/>
        </p:xfrm>
        <a:graphic>
          <a:graphicData uri="http://schemas.openxmlformats.org/drawingml/2006/table">
            <a:tbl>
              <a:tblPr/>
              <a:tblGrid>
                <a:gridCol w="2352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2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881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№ 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п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п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Наименование мероприятия регионального проекта </a:t>
                      </a:r>
                    </a:p>
                  </a:txBody>
                  <a:tcPr marL="10800" marR="10800" marT="18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Стадия выполнения мероприятия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Примечание (возможные риски)</a:t>
                      </a:r>
                    </a:p>
                  </a:txBody>
                  <a:tcPr marL="10800" marR="10800" marT="18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7163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Детский сад на 80 мест (п. Эммаусс, д. 8А ) </a:t>
                      </a:r>
                    </a:p>
                  </a:txBody>
                  <a:tcPr marL="18000" marR="18000" marT="1800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Получено заключение </a:t>
                      </a:r>
                      <a:r>
                        <a:rPr lang="ru-RU" sz="1100" b="0" i="0" u="none" strike="noStrike" dirty="0" err="1" smtClean="0">
                          <a:solidFill>
                            <a:schemeClr val="tx1"/>
                          </a:solidFill>
                          <a:latin typeface="Times New Roman"/>
                        </a:rPr>
                        <a:t>Госэкспертизы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от 14.12.2018, объект включен в реестр экономически эффективных. </a:t>
                      </a:r>
                    </a:p>
                    <a:p>
                      <a:pPr algn="ctr" fontAlgn="b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Торги по выбору подрядчика – июнь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2019 года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ввод в2020 году</a:t>
                      </a:r>
                    </a:p>
                  </a:txBody>
                  <a:tcPr marL="10800" marR="10800" marT="18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4188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ctr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Открытие кабинета медицинской профилактики при  ГБУЗ Тверской области «Калининская центральная районная клиническая больница» (г.Тверь, пос. Химинститута, д .59)</a:t>
                      </a:r>
                    </a:p>
                  </a:txBody>
                  <a:tcPr marL="18000" marR="18000" marT="18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Открытие кабинета медицинской профилактики запланировано 2-3 квартал 2019 г.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5441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ctr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Приобретение и установка в муниципальных образованиях Тверской области плоскостных спортивных сооружений  (поле для мини-футбола -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Бурашевское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с/п, д. Березино)</a:t>
                      </a:r>
                    </a:p>
                  </a:txBody>
                  <a:tcPr marL="36000" marR="36000" marT="18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Закупки проводятся администрацией муниципального образования</a:t>
                      </a:r>
                    </a:p>
                    <a:p>
                      <a:pPr marL="0" marR="0" lvl="0" indent="0" algn="ctr" defTabSz="685800" rtl="0" eaLnBrk="1" fontAlgn="ctr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(Конкурс запланирован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на 11.06.2019.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Срок установки площадки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– 01.09.2019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)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ctr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15950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ctr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Приобретение и установка в муниципальных образованиях Тверской области плоскостных спортивных сооружений  (поле для мини-футбола Никулинское с/п д. Никулино - МУ КДЦ "Никулинский»)</a:t>
                      </a:r>
                    </a:p>
                  </a:txBody>
                  <a:tcPr marL="36000" marR="3600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Закупки проводятся администрацией муниципального образования </a:t>
                      </a:r>
                    </a:p>
                    <a:p>
                      <a:pPr marL="0" marR="0" lvl="0" indent="0" algn="ctr" defTabSz="685800" rtl="0" eaLnBrk="1" fontAlgn="ctr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(Конкурс запланирован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на 19.06.2019.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Срок установки площадки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– 01.09.2019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) 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ctr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ctr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Приобретение и установка в муниципальных образованиях Тверской области плоскостных спортивных сооружений  (1 площадка ГТО - Каблуковское с/п, с. Рождествено) </a:t>
                      </a:r>
                    </a:p>
                  </a:txBody>
                  <a:tcPr marL="36000" marR="3600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Закупки проводятся администрацией муниципального образования </a:t>
                      </a:r>
                    </a:p>
                    <a:p>
                      <a:pPr marL="0" marR="0" lvl="0" indent="0" algn="ctr" defTabSz="685800" rtl="0" eaLnBrk="1" fontAlgn="ctr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(Конкурс запланирован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на 17.06.2019.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Срок установки площадки 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– 01.09.2019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)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ctr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15950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ctr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Приобретение и установка в муниципальных образованиях Тверской области плоскостных спортивных сооружений  (комплект уличных тренажеров - Никулинское  с/п, д. Никулино, МУ КДЦ "Никулинский» ) </a:t>
                      </a:r>
                    </a:p>
                  </a:txBody>
                  <a:tcPr marL="36000" marR="3600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Закупки проводятся администрацией муниципального образования </a:t>
                      </a:r>
                    </a:p>
                    <a:p>
                      <a:pPr marL="0" marR="0" lvl="0" indent="0" algn="ctr" defTabSz="685800" rtl="0" eaLnBrk="1" fontAlgn="ctr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(Конкурс запланирован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на 99.06.2019.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Срок установки площадки 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– 01.09.2019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)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ctr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57624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ctr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Приобретение и установка в муниципальных образованиях Тверской области плоскостных спортивных сооружений  (комплект уличных тренажеров -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Аввакумовское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с/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п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, д.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Аввакумово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) </a:t>
                      </a:r>
                    </a:p>
                  </a:txBody>
                  <a:tcPr marL="36000" marR="3600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Закупки проводятся администрацией муниципального образования </a:t>
                      </a:r>
                    </a:p>
                    <a:p>
                      <a:pPr marL="0" marR="0" lvl="0" indent="0" algn="ctr" defTabSz="685800" rtl="0" eaLnBrk="1" fontAlgn="ctr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(Конкурс запланирован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на 13.06.2019.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Срок поставки комплекта 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– 01.08.2019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) 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ctr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31794" name="Таблица 7"/>
          <p:cNvSpPr>
            <a:spLocks noGrp="1"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31795" name="Заголовок 20"/>
          <p:cNvSpPr txBox="1">
            <a:spLocks/>
          </p:cNvSpPr>
          <p:nvPr/>
        </p:nvSpPr>
        <p:spPr bwMode="auto">
          <a:xfrm>
            <a:off x="1232162" y="710406"/>
            <a:ext cx="74739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>
              <a:lnSpc>
                <a:spcPct val="90000"/>
              </a:lnSpc>
            </a:pPr>
            <a:r>
              <a:rPr lang="ru-RU" b="1" dirty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КАЛИНИНСКИЙ РАЙОН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09563" y="4760167"/>
            <a:ext cx="2057400" cy="274637"/>
          </a:xfrm>
        </p:spPr>
        <p:txBody>
          <a:bodyPr/>
          <a:lstStyle/>
          <a:p>
            <a:pPr>
              <a:defRPr/>
            </a:pPr>
            <a:fld id="{DC7B2644-AD55-4053-A40E-D4F59F46A2EA}" type="slidenum">
              <a:rPr 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31</a:t>
            </a:fld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20"/>
          <p:cNvSpPr txBox="1">
            <a:spLocks/>
          </p:cNvSpPr>
          <p:nvPr/>
        </p:nvSpPr>
        <p:spPr bwMode="auto">
          <a:xfrm>
            <a:off x="836512" y="35206"/>
            <a:ext cx="8369011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>
              <a:lnSpc>
                <a:spcPts val="1700"/>
              </a:lnSpc>
            </a:pPr>
            <a:r>
              <a:rPr lang="ru-RU" sz="1600" b="1" dirty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ОТДЕЛЬНЫЕ МЕРОПРИЯТИЯ </a:t>
            </a:r>
            <a:r>
              <a:rPr lang="ru-RU" sz="1600" b="1" dirty="0" smtClean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600" b="1" dirty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МУНИЦИПАЛЬНЫМ ОБРАЗОВАНИЯМ </a:t>
            </a:r>
            <a:r>
              <a:rPr lang="ru-RU" sz="1600" b="1" dirty="0" smtClean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dirty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УКРЕПЛЕНИЕ МАТЕРИАЛЬНО-ТЕХНИЧЕСКОЙ БАЗЫ СОЦИАЛЬНОЙ СФЕРЫ</a:t>
            </a:r>
            <a:r>
              <a:rPr lang="ru-RU" sz="1600" b="1" dirty="0" smtClean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1600" b="1" dirty="0" smtClean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b="1" dirty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2019 – 2020 </a:t>
            </a:r>
            <a:r>
              <a:rPr lang="ru-RU" sz="1600" b="1" dirty="0" smtClean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ГОДАХ (продолжение)</a:t>
            </a:r>
            <a:endParaRPr lang="ru-RU" sz="1600" b="1" dirty="0">
              <a:solidFill>
                <a:srgbClr val="998308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01795796"/>
              </p:ext>
            </p:extLst>
          </p:nvPr>
        </p:nvGraphicFramePr>
        <p:xfrm>
          <a:off x="1041359" y="1269299"/>
          <a:ext cx="7611225" cy="1732285"/>
        </p:xfrm>
        <a:graphic>
          <a:graphicData uri="http://schemas.openxmlformats.org/drawingml/2006/table">
            <a:tbl>
              <a:tblPr/>
              <a:tblGrid>
                <a:gridCol w="2483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868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80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56285"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1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1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00" marR="3600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мероприятия регионального проекта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00" marR="3600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Стадия выполнения мероприятия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00" marR="3600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Примечание (возможные риски)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00" marR="3600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Приобретение автотранспорта в целях доставки лиц старше 65 лет, проживающих в сельской местности, в медицинские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организации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8000" marR="18000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Электронный аукцион состоялся  29.04.2019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.</a:t>
                      </a:r>
                    </a:p>
                    <a:p>
                      <a:pPr algn="ctr" fontAlgn="t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Заключен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контракт 20.05.2019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.</a:t>
                      </a:r>
                    </a:p>
                    <a:p>
                      <a:pPr algn="ctr" fontAlgn="t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Поставка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автотранспорта по 30.06.2019.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Приобретение и установка в муниципальных образованиях Тверской области плоскостных спортивных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сооружений (комплект уличных тренажеров  - г. Калязин. МОУ Зареченская ООШ)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8000" marR="18000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Закупки проводятся 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администрацией муниципального образования</a:t>
                      </a:r>
                    </a:p>
                    <a:p>
                      <a:pPr marL="0" marR="0" lvl="0" indent="0" algn="ctr" defTabSz="685800" rtl="0" eaLnBrk="1" fontAlgn="ctr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(Конкурс запланирован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на 25.06.2019.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Срок поставки комплекта 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– 01.09.2019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)  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Приобретение и установка в муниципальных образованиях Тверской области плоскостных спортивных сооружений (площадка ГТО - г. Калязин, Городская ООШ)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8000" marR="18000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Закупки проводятся администрацией муниципального образования </a:t>
                      </a:r>
                    </a:p>
                    <a:p>
                      <a:pPr marL="0" marR="0" lvl="0" indent="0" algn="ctr" defTabSz="685800" rtl="0" eaLnBrk="1" fontAlgn="ctr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(Конкурс запланирован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на 25.06.2019.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Срок установки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площадки– 01.09.2019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)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32798" name="Заголовок 20"/>
          <p:cNvSpPr>
            <a:spLocks noGrp="1"/>
          </p:cNvSpPr>
          <p:nvPr>
            <p:ph type="title"/>
          </p:nvPr>
        </p:nvSpPr>
        <p:spPr>
          <a:xfrm>
            <a:off x="1669982" y="973509"/>
            <a:ext cx="6591300" cy="302867"/>
          </a:xfrm>
        </p:spPr>
        <p:txBody>
          <a:bodyPr/>
          <a:lstStyle/>
          <a:p>
            <a:pPr algn="ctr"/>
            <a:r>
              <a:rPr lang="ru-RU" sz="1800" b="1" dirty="0" smtClean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КАЛЯЗИНСКИЙ РАЙОН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72975415"/>
              </p:ext>
            </p:extLst>
          </p:nvPr>
        </p:nvGraphicFramePr>
        <p:xfrm>
          <a:off x="1017518" y="3373551"/>
          <a:ext cx="7612874" cy="1440000"/>
        </p:xfrm>
        <a:graphic>
          <a:graphicData uri="http://schemas.openxmlformats.org/drawingml/2006/table">
            <a:tbl>
              <a:tblPr/>
              <a:tblGrid>
                <a:gridCol w="248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884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80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мероприятия регионального проекта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Стадия выполнения мероприятия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Примечание (возможные риски)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Приобретение и установка в муниципальных образованиях Тверской области плоскостных спортивных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сооружений (1 поле для мини-футбола -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Горицкое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с/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с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. Горицы, пер. Садовый)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Закупки проводятся администрацией муниципального образования</a:t>
                      </a:r>
                    </a:p>
                    <a:p>
                      <a:pPr marL="0" marR="0" lvl="0" indent="0" algn="ctr" defTabSz="685800" rtl="0" eaLnBrk="1" fontAlgn="ctr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(Конкурс запланирован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на 03.07.2019.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Срок установки площадки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– 01.09.2019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)  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685800" rtl="0" eaLnBrk="1" fontAlgn="ctr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Приобретение и установка в муниципальных образованиях Тверской области плоскостных спортивных сооружений (1 комплект уличных тренажеров -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Красновское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с/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с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. Красное)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Закупки проводятся администрацией муниципального образования </a:t>
                      </a:r>
                    </a:p>
                    <a:p>
                      <a:pPr marL="0" marR="0" lvl="0" indent="0" algn="ctr" defTabSz="685800" rtl="0" eaLnBrk="1" fontAlgn="ctr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(Конкурс запланирован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на 25.06.2019.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Срок поставки комплекта 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– 01.08.2019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)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2821" name="Заголовок 20"/>
          <p:cNvSpPr txBox="1">
            <a:spLocks/>
          </p:cNvSpPr>
          <p:nvPr/>
        </p:nvSpPr>
        <p:spPr bwMode="auto">
          <a:xfrm>
            <a:off x="1128574" y="3102372"/>
            <a:ext cx="7473950" cy="3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>
              <a:lnSpc>
                <a:spcPct val="90000"/>
              </a:lnSpc>
            </a:pPr>
            <a:r>
              <a:rPr lang="ru-RU" b="1" dirty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КИМРСКИЙ РАЙОН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931560" y="4769757"/>
            <a:ext cx="2057400" cy="274637"/>
          </a:xfrm>
        </p:spPr>
        <p:txBody>
          <a:bodyPr/>
          <a:lstStyle/>
          <a:p>
            <a:pPr>
              <a:defRPr/>
            </a:pPr>
            <a:fld id="{DC7B2644-AD55-4053-A40E-D4F59F46A2EA}" type="slidenum">
              <a:rPr 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32</a:t>
            </a:fld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20"/>
          <p:cNvSpPr txBox="1">
            <a:spLocks/>
          </p:cNvSpPr>
          <p:nvPr/>
        </p:nvSpPr>
        <p:spPr bwMode="auto">
          <a:xfrm>
            <a:off x="831601" y="93490"/>
            <a:ext cx="8369011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>
              <a:lnSpc>
                <a:spcPts val="1700"/>
              </a:lnSpc>
            </a:pPr>
            <a:r>
              <a:rPr lang="ru-RU" sz="1600" b="1" dirty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ОТДЕЛЬНЫЕ МЕРОПРИЯТИЯ </a:t>
            </a:r>
            <a:r>
              <a:rPr lang="ru-RU" sz="1600" b="1" dirty="0" smtClean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600" b="1" dirty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МУНИЦИПАЛЬНЫМ ОБРАЗОВАНИЯМ </a:t>
            </a:r>
            <a:r>
              <a:rPr lang="ru-RU" sz="1600" b="1" dirty="0" smtClean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dirty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УКРЕПЛЕНИЕ МАТЕРИАЛЬНО-ТЕХНИЧЕСКОЙ БАЗЫ СОЦИАЛЬНОЙ СФЕРЫ</a:t>
            </a:r>
            <a:r>
              <a:rPr lang="ru-RU" sz="1600" b="1" dirty="0" smtClean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1600" b="1" dirty="0" smtClean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b="1" dirty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2019 – 2020 </a:t>
            </a:r>
            <a:r>
              <a:rPr lang="ru-RU" sz="1600" b="1" dirty="0" smtClean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ГОДАХ (продолжение)</a:t>
            </a:r>
            <a:endParaRPr lang="ru-RU" sz="1600" b="1" dirty="0">
              <a:solidFill>
                <a:srgbClr val="9983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 l="5005"/>
          <a:stretch>
            <a:fillRect/>
          </a:stretch>
        </p:blipFill>
        <p:spPr bwMode="auto">
          <a:xfrm>
            <a:off x="209448" y="104656"/>
            <a:ext cx="8286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20"/>
          <p:cNvSpPr txBox="1">
            <a:spLocks/>
          </p:cNvSpPr>
          <p:nvPr/>
        </p:nvSpPr>
        <p:spPr>
          <a:xfrm>
            <a:off x="1068548" y="1880608"/>
            <a:ext cx="7591501" cy="318051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 defTabSz="6858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b="1" dirty="0">
                <a:solidFill>
                  <a:srgbClr val="CCAF0A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КРАСНОХОЛМСКИЙ РАЙОН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15564861"/>
              </p:ext>
            </p:extLst>
          </p:nvPr>
        </p:nvGraphicFramePr>
        <p:xfrm>
          <a:off x="963510" y="2155076"/>
          <a:ext cx="7645936" cy="678600"/>
        </p:xfrm>
        <a:graphic>
          <a:graphicData uri="http://schemas.openxmlformats.org/drawingml/2006/table">
            <a:tbl>
              <a:tblPr/>
              <a:tblGrid>
                <a:gridCol w="2524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098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131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7049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38967"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00" marR="3600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мероприятия регионального проекта </a:t>
                      </a:r>
                    </a:p>
                  </a:txBody>
                  <a:tcPr marL="3600" marR="3600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Стадия выполнения мероприятия</a:t>
                      </a:r>
                    </a:p>
                  </a:txBody>
                  <a:tcPr marL="3600" marR="3600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Примечание (возможные риски)</a:t>
                      </a:r>
                    </a:p>
                  </a:txBody>
                  <a:tcPr marL="3600" marR="3600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4498" marR="4498" marT="44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Открытие кабинета медицинской профилактики при  ГБУЗ Тверской области "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Краснохолмская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центральная районная больница»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000" marR="18000" marT="360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Открытие кабинета медицинской профилактики запланировано 2-3 квартал 2019 г.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000" marR="18000" marT="360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900"/>
                        </a:lnSpc>
                      </a:pP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000" marR="18000" marT="360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" name="Заголовок 20"/>
          <p:cNvSpPr txBox="1">
            <a:spLocks/>
          </p:cNvSpPr>
          <p:nvPr/>
        </p:nvSpPr>
        <p:spPr>
          <a:xfrm>
            <a:off x="1537090" y="912159"/>
            <a:ext cx="6599982" cy="34131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 defTabSz="6858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b="1" dirty="0">
                <a:solidFill>
                  <a:srgbClr val="CCAF0A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КОНАКОВСКИЙ РАЙОН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00855845"/>
              </p:ext>
            </p:extLst>
          </p:nvPr>
        </p:nvGraphicFramePr>
        <p:xfrm>
          <a:off x="963510" y="1203592"/>
          <a:ext cx="7645936" cy="684000"/>
        </p:xfrm>
        <a:graphic>
          <a:graphicData uri="http://schemas.openxmlformats.org/drawingml/2006/table">
            <a:tbl>
              <a:tblPr/>
              <a:tblGrid>
                <a:gridCol w="2565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082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116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94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мероприятия регионального проекта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Стадия выполнения мероприятия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Примечание (возможные риски)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Приобретение автотранспорта в целях доставки лиц старше 65 лет, проживающих в сельской местности, в медицинские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организации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Электронный аукцион состоялся  29.04.2019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.</a:t>
                      </a:r>
                    </a:p>
                    <a:p>
                      <a:pPr algn="ctr" fontAlgn="t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Заключен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контракт 20.05.2019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.</a:t>
                      </a:r>
                    </a:p>
                    <a:p>
                      <a:pPr algn="ctr" fontAlgn="t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Поставка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автотранспорта по 30.06.2019.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6909476" y="4732185"/>
            <a:ext cx="2057400" cy="274637"/>
          </a:xfrm>
        </p:spPr>
        <p:txBody>
          <a:bodyPr/>
          <a:lstStyle/>
          <a:p>
            <a:pPr>
              <a:defRPr/>
            </a:pPr>
            <a:fld id="{DC7B2644-AD55-4053-A40E-D4F59F46A2EA}" type="slidenum">
              <a:rPr 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33</a:t>
            </a:fld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Заголовок 20"/>
          <p:cNvSpPr txBox="1">
            <a:spLocks/>
          </p:cNvSpPr>
          <p:nvPr/>
        </p:nvSpPr>
        <p:spPr bwMode="auto">
          <a:xfrm>
            <a:off x="774989" y="71742"/>
            <a:ext cx="8369011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>
              <a:lnSpc>
                <a:spcPts val="1700"/>
              </a:lnSpc>
            </a:pPr>
            <a:r>
              <a:rPr lang="ru-RU" sz="1600" b="1" dirty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ОТДЕЛЬНЫЕ МЕРОПРИЯТИЯ </a:t>
            </a:r>
            <a:r>
              <a:rPr lang="ru-RU" sz="1600" b="1" dirty="0" smtClean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600" b="1" dirty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МУНИЦИПАЛЬНЫМ ОБРАЗОВАНИЯМ </a:t>
            </a:r>
            <a:r>
              <a:rPr lang="ru-RU" sz="1600" b="1" dirty="0" smtClean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dirty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УКРЕПЛЕНИЕ МАТЕРИАЛЬНО-ТЕХНИЧЕСКОЙ БАЗЫ СОЦИАЛЬНОЙ СФЕРЫ</a:t>
            </a:r>
            <a:r>
              <a:rPr lang="ru-RU" sz="1600" b="1" dirty="0" smtClean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1600" b="1" dirty="0" smtClean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b="1" dirty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2019 – 2020 </a:t>
            </a:r>
            <a:r>
              <a:rPr lang="ru-RU" sz="1600" b="1" dirty="0" smtClean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ГОДАХ (продолжение)</a:t>
            </a:r>
            <a:endParaRPr lang="ru-RU" sz="1600" b="1" dirty="0">
              <a:solidFill>
                <a:srgbClr val="9983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 l="5005"/>
          <a:stretch>
            <a:fillRect/>
          </a:stretch>
        </p:blipFill>
        <p:spPr bwMode="auto">
          <a:xfrm>
            <a:off x="209448" y="104656"/>
            <a:ext cx="8286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58141446"/>
              </p:ext>
            </p:extLst>
          </p:nvPr>
        </p:nvGraphicFramePr>
        <p:xfrm>
          <a:off x="967081" y="3099660"/>
          <a:ext cx="7632000" cy="1739315"/>
        </p:xfrm>
        <a:graphic>
          <a:graphicData uri="http://schemas.openxmlformats.org/drawingml/2006/table">
            <a:tbl>
              <a:tblPr/>
              <a:tblGrid>
                <a:gridCol w="21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7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7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99315"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00" marR="3600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мероприятия регионального проекта </a:t>
                      </a:r>
                    </a:p>
                  </a:txBody>
                  <a:tcPr marL="3600" marR="3600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Стадия выполнения мероприятия</a:t>
                      </a:r>
                    </a:p>
                  </a:txBody>
                  <a:tcPr marL="3600" marR="3600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Примечание </a:t>
                      </a:r>
                      <a:endParaRPr lang="ru-RU" sz="11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(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возможные риски)</a:t>
                      </a:r>
                    </a:p>
                  </a:txBody>
                  <a:tcPr marL="3600" marR="3600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4498" marR="4498" marT="44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Приобретение автотранспорта в целях доставки лиц старше 65 лет, проживающих в сельской местности, в медицинские организации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8000" marR="18000" marT="3600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lnSpc>
                          <a:spcPts val="900"/>
                        </a:lnSpc>
                      </a:pPr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Электронный аукцион состоялся  29.04.2019; </a:t>
                      </a:r>
                    </a:p>
                    <a:p>
                      <a:pPr marL="0" algn="ctr" defTabSz="685800" rtl="0" eaLnBrk="1" fontAlgn="ctr" latinLnBrk="0" hangingPunct="1">
                        <a:lnSpc>
                          <a:spcPts val="900"/>
                        </a:lnSpc>
                      </a:pPr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заключен контракт 20.05.2019; </a:t>
                      </a:r>
                    </a:p>
                    <a:p>
                      <a:pPr marL="0" algn="ctr" defTabSz="685800" rtl="0" eaLnBrk="1" fontAlgn="ctr" latinLnBrk="0" hangingPunct="1">
                        <a:lnSpc>
                          <a:spcPts val="900"/>
                        </a:lnSpc>
                      </a:pPr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поставка автотранспорта по 30.06.2019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6000" marR="18000" marT="360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900"/>
                        </a:lnSpc>
                      </a:pP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000" marR="18000" marT="360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98" marR="4498" marT="44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Закупка спортивно-технологического оборудования для создания малых спортивных площадок 1 комплект оборудования (г. Кувшиново, ул. Красногвардейская - МБУ Детский дом творчества)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8000" marR="18000" marT="360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Централизованная закупка спортивного оборудования организована Министерством спорта РФ. Поставка ожидается в августе 2019 года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98" marR="4498" marT="44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685800" rtl="0" eaLnBrk="1" fontAlgn="ctr" latinLnBrk="0" hangingPunct="1">
                        <a:lnSpc>
                          <a:spcPts val="900"/>
                        </a:lnSpc>
                      </a:pP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Закупка спортивного оборудования и инвентаря для </a:t>
                      </a:r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спортивной школы </a:t>
                      </a: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олимпийского резерва Тверской </a:t>
                      </a:r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области (МБУ СШ)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18000" marR="18000" marT="360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lnSpc>
                          <a:spcPts val="900"/>
                        </a:lnSpc>
                      </a:pPr>
                      <a:r>
                        <a:rPr lang="ru-RU" sz="1100" b="0" i="0" u="none" strike="noStrike" kern="120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Закупки проводятся администрацией муниципального образования </a:t>
                      </a:r>
                      <a:endParaRPr lang="ru-RU" sz="1100" b="0" i="0" u="none" strike="noStrike" kern="1200" dirty="0" smtClean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685800" rtl="0" eaLnBrk="1" fontAlgn="ctr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(Конкурс запланирован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на 20.06.2019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. </a:t>
                      </a:r>
                    </a:p>
                    <a:p>
                      <a:pPr marL="0" marR="0" lvl="0" indent="0" algn="ctr" defTabSz="685800" rtl="0" eaLnBrk="1" fontAlgn="ctr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Срок установки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площадки – 01.08.2019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) </a:t>
                      </a:r>
                    </a:p>
                  </a:txBody>
                  <a:tcPr marL="36000" marR="18000" marT="360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900"/>
                        </a:lnSpc>
                      </a:pP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000" marR="18000" marT="360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7" name="Заголовок 20"/>
          <p:cNvSpPr>
            <a:spLocks noGrp="1"/>
          </p:cNvSpPr>
          <p:nvPr>
            <p:ph type="title"/>
          </p:nvPr>
        </p:nvSpPr>
        <p:spPr>
          <a:xfrm>
            <a:off x="755022" y="2872212"/>
            <a:ext cx="8062912" cy="238981"/>
          </a:xfrm>
        </p:spPr>
        <p:txBody>
          <a:bodyPr/>
          <a:lstStyle/>
          <a:p>
            <a:pPr algn="ctr"/>
            <a:r>
              <a:rPr lang="ru-RU" sz="1800" b="1" dirty="0" smtClean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КУВШИНОВСКИЙ РАЙОН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46643957"/>
              </p:ext>
            </p:extLst>
          </p:nvPr>
        </p:nvGraphicFramePr>
        <p:xfrm>
          <a:off x="992188" y="1263650"/>
          <a:ext cx="7596000" cy="3377401"/>
        </p:xfrm>
        <a:graphic>
          <a:graphicData uri="http://schemas.openxmlformats.org/drawingml/2006/table">
            <a:tbl>
              <a:tblPr/>
              <a:tblGrid>
                <a:gridCol w="21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7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3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76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58835"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00" marR="3600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мероприятия регионального проекта </a:t>
                      </a:r>
                    </a:p>
                  </a:txBody>
                  <a:tcPr marL="3600" marR="3600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Стадия выполнения мероприятия</a:t>
                      </a:r>
                    </a:p>
                  </a:txBody>
                  <a:tcPr marL="3600" marR="3600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Примечание </a:t>
                      </a:r>
                      <a:endParaRPr lang="ru-RU" sz="11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(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возможные риски)</a:t>
                      </a:r>
                    </a:p>
                  </a:txBody>
                  <a:tcPr marL="3600" marR="3600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4498" marR="4498" marT="44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Детский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сад на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110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мест </a:t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(поселок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Калашниково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000" marR="36000" marT="360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04.10.2018 заключен муниципальный контракт   с ООО"Винер" г.Ярославль, завершено строительство коробки здания с кровлей, подключено отопление, ведутся работы по отделке фасада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36000" marR="18000" marT="360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900"/>
                        </a:lnSpc>
                      </a:pPr>
                      <a:endParaRPr lang="ru-RU" sz="1100" b="0" i="0" u="none" strike="noStrike" dirty="0" smtClean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36000" marR="18000" marT="360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4498" marR="4498" marT="44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Детский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сад на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110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мест </a:t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(г. Лихославль, ул. Первомайская, д. 13а)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000" marR="36000" marT="360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Заключен муниципальный контракт на изготовление ПСД с ООО «СИНТО»</a:t>
                      </a:r>
                    </a:p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(г. Ярославль)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36000" marR="18000" marT="360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Ввод в 2020 году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36000" marR="18000" marT="360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2566"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4498" marR="4498" marT="44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Приобретение автотранспорта в целях доставки лиц старше 65 лет, проживающих в сельской местности, в медицинские организации (г. Лихославль. ул. Афанасьева, Стадион "Салют")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000" marR="36000" marT="360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lnSpc>
                          <a:spcPts val="900"/>
                        </a:lnSpc>
                      </a:pPr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Электронный аукцион состоялся  29.04.2019; </a:t>
                      </a:r>
                    </a:p>
                    <a:p>
                      <a:pPr marL="0" algn="ctr" defTabSz="685800" rtl="0" eaLnBrk="1" fontAlgn="ctr" latinLnBrk="0" hangingPunct="1">
                        <a:lnSpc>
                          <a:spcPts val="900"/>
                        </a:lnSpc>
                      </a:pPr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заключен контракт 20.05.2019; </a:t>
                      </a:r>
                    </a:p>
                    <a:p>
                      <a:pPr marL="0" algn="ctr" defTabSz="685800" rtl="0" eaLnBrk="1" fontAlgn="ctr" latinLnBrk="0" hangingPunct="1">
                        <a:lnSpc>
                          <a:spcPts val="900"/>
                        </a:lnSpc>
                      </a:pPr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поставка автотранспорта по 30.06.2019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6000" marR="18000" marT="360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900"/>
                        </a:lnSpc>
                      </a:pP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36000" marR="18000" marT="360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4498" marR="4498" marT="44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Закупка спортивно-технологического оборудования для создания малых спортивных площадок (МБУ СШ)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000" marR="36000" marT="360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Централизованная закупка спортивного оборудования организована Министерством спорта РФ. Поставка ожидается в августе 2019 года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4498" marR="4498" marT="44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Приобретение и установка в муниципальных образованиях Тверской области плоскостных спортивных сооружений (1 комплект уличных тренажеров -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Лихославльский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район, пос. Калашниково, стадион "Прожектор")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000" marR="36000" marT="360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Закупки проводится администрацией муниципального образования </a:t>
                      </a:r>
                    </a:p>
                    <a:p>
                      <a:pPr marL="0" marR="0" lvl="0" indent="0" algn="ctr" defTabSz="685800" rtl="0" eaLnBrk="1" fontAlgn="ctr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(Конкурс запланирован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на 25.06.2019.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Срок поставки комплекта 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– 01.09.2019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) </a:t>
                      </a:r>
                    </a:p>
                  </a:txBody>
                  <a:tcPr marL="36000" marR="18000" marT="360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36000" marR="18000" marT="360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34856" name="Заголовок 20"/>
          <p:cNvSpPr>
            <a:spLocks noGrp="1"/>
          </p:cNvSpPr>
          <p:nvPr>
            <p:ph type="title"/>
          </p:nvPr>
        </p:nvSpPr>
        <p:spPr>
          <a:xfrm>
            <a:off x="974725" y="828675"/>
            <a:ext cx="8169275" cy="349250"/>
          </a:xfrm>
        </p:spPr>
        <p:txBody>
          <a:bodyPr/>
          <a:lstStyle/>
          <a:p>
            <a:pPr algn="ctr"/>
            <a:r>
              <a:rPr lang="ru-RU" sz="1800" b="1" smtClean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ЛИХОСЛАВЛЬСКИЙ РАЙОН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00116" y="4759201"/>
            <a:ext cx="2057400" cy="274637"/>
          </a:xfrm>
        </p:spPr>
        <p:txBody>
          <a:bodyPr/>
          <a:lstStyle/>
          <a:p>
            <a:pPr>
              <a:defRPr/>
            </a:pPr>
            <a:fld id="{DC7B2644-AD55-4053-A40E-D4F59F46A2EA}" type="slidenum">
              <a:rPr 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34</a:t>
            </a:fld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20"/>
          <p:cNvSpPr txBox="1">
            <a:spLocks/>
          </p:cNvSpPr>
          <p:nvPr/>
        </p:nvSpPr>
        <p:spPr bwMode="auto">
          <a:xfrm>
            <a:off x="774989" y="136559"/>
            <a:ext cx="8369011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>
              <a:lnSpc>
                <a:spcPts val="1700"/>
              </a:lnSpc>
            </a:pPr>
            <a:r>
              <a:rPr lang="ru-RU" sz="1600" b="1" dirty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ОТДЕЛЬНЫЕ МЕРОПРИЯТИЯ </a:t>
            </a:r>
            <a:r>
              <a:rPr lang="ru-RU" sz="1600" b="1" dirty="0" smtClean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600" b="1" dirty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МУНИЦИПАЛЬНЫМ ОБРАЗОВАНИЯМ </a:t>
            </a:r>
            <a:r>
              <a:rPr lang="ru-RU" sz="1600" b="1" dirty="0" smtClean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dirty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УКРЕПЛЕНИЕ МАТЕРИАЛЬНО-ТЕХНИЧЕСКОЙ БАЗЫ СОЦИАЛЬНОЙ СФЕРЫ</a:t>
            </a:r>
            <a:r>
              <a:rPr lang="ru-RU" sz="1600" b="1" dirty="0" smtClean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1600" b="1" dirty="0" smtClean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b="1" dirty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2019 – 2020 </a:t>
            </a:r>
            <a:r>
              <a:rPr lang="ru-RU" sz="1600" b="1" dirty="0" smtClean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ГОДАХ (продолжение)</a:t>
            </a:r>
            <a:endParaRPr lang="ru-RU" sz="1600" b="1" dirty="0">
              <a:solidFill>
                <a:srgbClr val="9983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1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 l="5005"/>
          <a:stretch>
            <a:fillRect/>
          </a:stretch>
        </p:blipFill>
        <p:spPr bwMode="auto">
          <a:xfrm>
            <a:off x="209448" y="104656"/>
            <a:ext cx="8286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6919436"/>
              </p:ext>
            </p:extLst>
          </p:nvPr>
        </p:nvGraphicFramePr>
        <p:xfrm>
          <a:off x="988304" y="3875244"/>
          <a:ext cx="7668893" cy="861612"/>
        </p:xfrm>
        <a:graphic>
          <a:graphicData uri="http://schemas.openxmlformats.org/drawingml/2006/table">
            <a:tbl>
              <a:tblPr/>
              <a:tblGrid>
                <a:gridCol w="2168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1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3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21612"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00" marR="3600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мероприятия регионального проекта </a:t>
                      </a:r>
                    </a:p>
                  </a:txBody>
                  <a:tcPr marL="3600" marR="3600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Стадия выполнения мероприятия</a:t>
                      </a:r>
                    </a:p>
                  </a:txBody>
                  <a:tcPr marL="3600" marR="3600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Примечание </a:t>
                      </a:r>
                      <a:endParaRPr lang="ru-RU" sz="11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(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возможные риски)</a:t>
                      </a:r>
                    </a:p>
                  </a:txBody>
                  <a:tcPr marL="3600" marR="3600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4498" marR="4498" marT="44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Закупка спортивно-технологического оборудования для создания малых спортивных площадок (пос. Молоково, Красноармейская ул. МОУ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Молоковская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СОШ)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000" marR="18000" marT="360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Централизованная закупка спортивного оборудования организована </a:t>
                      </a:r>
                      <a:b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</a:b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Министерством спорта РФ. </a:t>
                      </a:r>
                    </a:p>
                    <a:p>
                      <a:pPr marL="0" marR="0" lvl="0" indent="0" algn="ctr" defTabSz="685800" rtl="0" eaLnBrk="1" fontAlgn="ctr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Поставка ожидается в августе 2019 года </a:t>
                      </a:r>
                    </a:p>
                  </a:txBody>
                  <a:tcPr marL="36000" marR="18000" marT="360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t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000" marR="18000" marT="360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5861" name="Заголовок 20"/>
          <p:cNvSpPr>
            <a:spLocks noGrp="1"/>
          </p:cNvSpPr>
          <p:nvPr>
            <p:ph type="title"/>
          </p:nvPr>
        </p:nvSpPr>
        <p:spPr>
          <a:xfrm>
            <a:off x="1187016" y="3565810"/>
            <a:ext cx="7544955" cy="350838"/>
          </a:xfrm>
        </p:spPr>
        <p:txBody>
          <a:bodyPr/>
          <a:lstStyle/>
          <a:p>
            <a:pPr algn="ctr"/>
            <a:r>
              <a:rPr lang="ru-RU" sz="1800" b="1" dirty="0" smtClean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МОЛОКОВСКИЙ РАЙОН</a:t>
            </a:r>
          </a:p>
        </p:txBody>
      </p:sp>
      <p:sp>
        <p:nvSpPr>
          <p:cNvPr id="8" name="Заголовок 20"/>
          <p:cNvSpPr txBox="1">
            <a:spLocks/>
          </p:cNvSpPr>
          <p:nvPr/>
        </p:nvSpPr>
        <p:spPr>
          <a:xfrm>
            <a:off x="1360487" y="2495873"/>
            <a:ext cx="7440612" cy="24606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 defTabSz="6858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b="1" dirty="0">
                <a:solidFill>
                  <a:srgbClr val="CCAF0A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МАКСАТИХИНСКИЙ РАЙОН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78955185"/>
              </p:ext>
            </p:extLst>
          </p:nvPr>
        </p:nvGraphicFramePr>
        <p:xfrm>
          <a:off x="988304" y="2741410"/>
          <a:ext cx="7634796" cy="799200"/>
        </p:xfrm>
        <a:graphic>
          <a:graphicData uri="http://schemas.openxmlformats.org/drawingml/2006/table">
            <a:tbl>
              <a:tblPr/>
              <a:tblGrid>
                <a:gridCol w="2187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4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96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76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00" marR="3600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мероприятия регионального проекта </a:t>
                      </a:r>
                    </a:p>
                  </a:txBody>
                  <a:tcPr marL="3600" marR="3600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Стадия выполнения мероприятия</a:t>
                      </a:r>
                    </a:p>
                  </a:txBody>
                  <a:tcPr marL="3600" marR="3600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Примечание </a:t>
                      </a:r>
                      <a:endParaRPr lang="ru-RU" sz="11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(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возможные риски)</a:t>
                      </a:r>
                    </a:p>
                  </a:txBody>
                  <a:tcPr marL="3600" marR="3600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4498" marR="4498" marT="44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>
                        <a:lnSpc>
                          <a:spcPts val="1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Детский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сад на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60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мест </a:t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(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Максатихинский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район, поселок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Ривицкий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000" marR="18000" marT="360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10.12.2018 заключен муниципальный контракт с ООО "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Газстрой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" – выполнена кладка  1 этажа, завершается укладка плит перекрытия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000" marR="18000" marT="360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t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Отставание от графика на 2 месяца. </a:t>
                      </a:r>
                    </a:p>
                    <a:p>
                      <a:pPr marL="0" marR="0" indent="0" algn="ctr" defTabSz="685800" rtl="0" eaLnBrk="1" fontAlgn="t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Не решен вопрос с водозабором</a:t>
                      </a:r>
                    </a:p>
                  </a:txBody>
                  <a:tcPr marL="36000" marR="18000" marT="36000" marB="1800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" name="Заголовок 20"/>
          <p:cNvSpPr txBox="1">
            <a:spLocks/>
          </p:cNvSpPr>
          <p:nvPr/>
        </p:nvSpPr>
        <p:spPr>
          <a:xfrm>
            <a:off x="1098549" y="821168"/>
            <a:ext cx="7797669" cy="35127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 defTabSz="6858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b="1" dirty="0">
                <a:solidFill>
                  <a:srgbClr val="CCAF0A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ЛЕСНОЙ РАЙОН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71598218"/>
              </p:ext>
            </p:extLst>
          </p:nvPr>
        </p:nvGraphicFramePr>
        <p:xfrm>
          <a:off x="988305" y="1112394"/>
          <a:ext cx="7634795" cy="1318377"/>
        </p:xfrm>
        <a:graphic>
          <a:graphicData uri="http://schemas.openxmlformats.org/drawingml/2006/table">
            <a:tbl>
              <a:tblPr/>
              <a:tblGrid>
                <a:gridCol w="2179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029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1144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024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70377"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00" marR="3600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мероприятия регионального проекта </a:t>
                      </a:r>
                    </a:p>
                  </a:txBody>
                  <a:tcPr marL="3600" marR="3600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Стадия выполнения мероприятия</a:t>
                      </a:r>
                    </a:p>
                  </a:txBody>
                  <a:tcPr marL="3600" marR="3600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Примечание </a:t>
                      </a:r>
                      <a:endParaRPr lang="ru-RU" sz="11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(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возможные риски)</a:t>
                      </a:r>
                    </a:p>
                  </a:txBody>
                  <a:tcPr marL="3600" marR="3600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4498" marR="4498" marT="44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Закупка спортивно-технологического оборудования для создания малых спортивных площадок (пос. Лесной, ул. Спортивная, Стадион)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000" marR="18000" marT="360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Централизованная закупка спортивного оборудования организована </a:t>
                      </a:r>
                      <a:b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</a:b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Министерством спорта РФ. </a:t>
                      </a:r>
                    </a:p>
                    <a:p>
                      <a:pPr marL="0" marR="0" lvl="0" indent="0" algn="ctr" defTabSz="685800" rtl="0" eaLnBrk="1" fontAlgn="ctr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Поставка ожидается в августе 2019 года </a:t>
                      </a:r>
                    </a:p>
                  </a:txBody>
                  <a:tcPr marL="36000" marR="18000" marT="360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t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000" marR="18000" marT="360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98" marR="4498" marT="44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ts val="1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Приобретение и установка в муниципальных образованиях Тверской области плоскостных спортивных сооружений (1 комплект уличных тренажеров  - с. Лесное, МОУ Лесная СОШ)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000" marR="18000" marT="3600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Закупки проводится администрацией муниципального образования </a:t>
                      </a:r>
                    </a:p>
                    <a:p>
                      <a:pPr marL="0" marR="0" lvl="0" indent="0" algn="ctr" defTabSz="685800" rtl="0" eaLnBrk="1" fontAlgn="ctr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(Конкурс запланирован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на 25.06.2019.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Срок поставки комплекта 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– 01.09.2019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) </a:t>
                      </a:r>
                    </a:p>
                  </a:txBody>
                  <a:tcPr marL="36000" marR="18000" marT="360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t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000" marR="18000" marT="360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6938227" y="4771653"/>
            <a:ext cx="2057400" cy="274637"/>
          </a:xfrm>
        </p:spPr>
        <p:txBody>
          <a:bodyPr/>
          <a:lstStyle/>
          <a:p>
            <a:pPr>
              <a:defRPr/>
            </a:pPr>
            <a:fld id="{DC7B2644-AD55-4053-A40E-D4F59F46A2EA}" type="slidenum">
              <a:rPr 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35</a:t>
            </a:fld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Заголовок 20"/>
          <p:cNvSpPr txBox="1">
            <a:spLocks/>
          </p:cNvSpPr>
          <p:nvPr/>
        </p:nvSpPr>
        <p:spPr bwMode="auto">
          <a:xfrm>
            <a:off x="774989" y="73773"/>
            <a:ext cx="8369011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>
              <a:lnSpc>
                <a:spcPts val="1700"/>
              </a:lnSpc>
            </a:pPr>
            <a:r>
              <a:rPr lang="ru-RU" sz="1600" b="1" dirty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ОТДЕЛЬНЫЕ МЕРОПРИЯТИЯ </a:t>
            </a:r>
            <a:r>
              <a:rPr lang="ru-RU" sz="1600" b="1" dirty="0" smtClean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600" b="1" dirty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МУНИЦИПАЛЬНЫМ ОБРАЗОВАНИЯМ </a:t>
            </a:r>
            <a:r>
              <a:rPr lang="ru-RU" sz="1600" b="1" dirty="0" smtClean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dirty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УКРЕПЛЕНИЕ МАТЕРИАЛЬНО-ТЕХНИЧЕСКОЙ БАЗЫ СОЦИАЛЬНОЙ СФЕРЫ</a:t>
            </a:r>
            <a:r>
              <a:rPr lang="ru-RU" sz="1600" b="1" dirty="0" smtClean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1600" b="1" dirty="0" smtClean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b="1" dirty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2019 – 2020 </a:t>
            </a:r>
            <a:r>
              <a:rPr lang="ru-RU" sz="1600" b="1" dirty="0" smtClean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ГОДАХ (продолжение)</a:t>
            </a:r>
            <a:endParaRPr lang="ru-RU" sz="1600" b="1" dirty="0">
              <a:solidFill>
                <a:srgbClr val="9983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 l="5005"/>
          <a:stretch>
            <a:fillRect/>
          </a:stretch>
        </p:blipFill>
        <p:spPr bwMode="auto">
          <a:xfrm>
            <a:off x="209448" y="104656"/>
            <a:ext cx="8286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94900315"/>
              </p:ext>
            </p:extLst>
          </p:nvPr>
        </p:nvGraphicFramePr>
        <p:xfrm>
          <a:off x="978203" y="2656778"/>
          <a:ext cx="7668893" cy="720000"/>
        </p:xfrm>
        <a:graphic>
          <a:graphicData uri="http://schemas.openxmlformats.org/drawingml/2006/table">
            <a:tbl>
              <a:tblPr/>
              <a:tblGrid>
                <a:gridCol w="2168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1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88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00" marR="3600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мероприятия регионального проекта </a:t>
                      </a:r>
                    </a:p>
                  </a:txBody>
                  <a:tcPr marL="3600" marR="3600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Стадия выполнения мероприятия</a:t>
                      </a:r>
                    </a:p>
                  </a:txBody>
                  <a:tcPr marL="3600" marR="3600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Примечание </a:t>
                      </a:r>
                      <a:endParaRPr lang="ru-RU" sz="11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(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возможные риски)</a:t>
                      </a:r>
                    </a:p>
                  </a:txBody>
                  <a:tcPr marL="3600" marR="3600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4498" marR="4498" marT="44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Приобретение автотранспорта в целях доставки лиц старше 65 лет, проживающих в сельской местности, в медицинские организации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000" marR="18000" marT="3600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lnSpc>
                          <a:spcPts val="900"/>
                        </a:lnSpc>
                      </a:pPr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Электронный аукцион состоялся  29.04.2019; </a:t>
                      </a:r>
                    </a:p>
                    <a:p>
                      <a:pPr marL="0" algn="ctr" defTabSz="685800" rtl="0" eaLnBrk="1" fontAlgn="ctr" latinLnBrk="0" hangingPunct="1">
                        <a:lnSpc>
                          <a:spcPts val="900"/>
                        </a:lnSpc>
                      </a:pPr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заключен контракт 20.05.2019; </a:t>
                      </a:r>
                    </a:p>
                    <a:p>
                      <a:pPr marL="0" algn="ctr" defTabSz="685800" rtl="0" eaLnBrk="1" fontAlgn="ctr" latinLnBrk="0" hangingPunct="1">
                        <a:lnSpc>
                          <a:spcPts val="900"/>
                        </a:lnSpc>
                      </a:pPr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поставка автотранспорта по 30.06.2019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6000" marR="18000" marT="3600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900"/>
                        </a:lnSpc>
                      </a:pP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000" marR="18000" marT="360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6885" name="Заголовок 20"/>
          <p:cNvSpPr>
            <a:spLocks noGrp="1"/>
          </p:cNvSpPr>
          <p:nvPr>
            <p:ph type="title"/>
          </p:nvPr>
        </p:nvSpPr>
        <p:spPr>
          <a:xfrm>
            <a:off x="866345" y="2369047"/>
            <a:ext cx="7740000" cy="350837"/>
          </a:xfrm>
        </p:spPr>
        <p:txBody>
          <a:bodyPr/>
          <a:lstStyle/>
          <a:p>
            <a:pPr algn="ctr"/>
            <a:r>
              <a:rPr lang="ru-RU" sz="1800" b="1" dirty="0" smtClean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ПЕНОВСКИЙ РАЙОН</a:t>
            </a:r>
          </a:p>
        </p:txBody>
      </p:sp>
      <p:sp>
        <p:nvSpPr>
          <p:cNvPr id="8" name="Заголовок 20"/>
          <p:cNvSpPr txBox="1">
            <a:spLocks/>
          </p:cNvSpPr>
          <p:nvPr/>
        </p:nvSpPr>
        <p:spPr>
          <a:xfrm>
            <a:off x="887414" y="921488"/>
            <a:ext cx="7740000" cy="32543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 defTabSz="6858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b="1" dirty="0">
                <a:solidFill>
                  <a:srgbClr val="CCAF0A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ОЛЕНИНСКИЙ РАЙОН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58427"/>
              </p:ext>
            </p:extLst>
          </p:nvPr>
        </p:nvGraphicFramePr>
        <p:xfrm>
          <a:off x="978203" y="1195269"/>
          <a:ext cx="7668893" cy="1188000"/>
        </p:xfrm>
        <a:graphic>
          <a:graphicData uri="http://schemas.openxmlformats.org/drawingml/2006/table">
            <a:tbl>
              <a:tblPr/>
              <a:tblGrid>
                <a:gridCol w="2168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5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5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00" marR="3600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мероприятия регионального проекта </a:t>
                      </a:r>
                    </a:p>
                  </a:txBody>
                  <a:tcPr marL="3600" marR="3600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Стадия выполнения мероприятия</a:t>
                      </a:r>
                    </a:p>
                  </a:txBody>
                  <a:tcPr marL="3600" marR="3600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Примечание </a:t>
                      </a:r>
                      <a:endParaRPr lang="ru-RU" sz="11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(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возможные риски)</a:t>
                      </a:r>
                    </a:p>
                  </a:txBody>
                  <a:tcPr marL="3600" marR="3600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4498" marR="4498" marT="44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Приобретение автотранспорта в целях доставки лиц старше 65 лет, проживающих в сельской местности, в медицинские организации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000" marR="18000" marT="3600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lnSpc>
                          <a:spcPts val="900"/>
                        </a:lnSpc>
                      </a:pPr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Электронный аукцион состоялся  29.04.2019; </a:t>
                      </a:r>
                    </a:p>
                    <a:p>
                      <a:pPr marL="0" algn="ctr" defTabSz="685800" rtl="0" eaLnBrk="1" fontAlgn="ctr" latinLnBrk="0" hangingPunct="1">
                        <a:lnSpc>
                          <a:spcPts val="900"/>
                        </a:lnSpc>
                      </a:pPr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заключен контракт 20.05.2019; </a:t>
                      </a:r>
                    </a:p>
                    <a:p>
                      <a:pPr marL="0" algn="ctr" defTabSz="685800" rtl="0" eaLnBrk="1" fontAlgn="ctr" latinLnBrk="0" hangingPunct="1">
                        <a:lnSpc>
                          <a:spcPts val="900"/>
                        </a:lnSpc>
                      </a:pPr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поставка автотранспорта по 30.06.2019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6000" marR="18000" marT="360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900"/>
                        </a:lnSpc>
                      </a:pP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000" marR="18000" marT="360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4498" marR="4498" marT="44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>
                        <a:lnSpc>
                          <a:spcPts val="1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Открытие кабинета медицинской профилактики при  ГБУЗ Тверской области "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Оленинская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районная больница"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000" marR="18000" marT="360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1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Открытие кабинета медицинской профилактики запланировано 2-3 квартал 2019 г.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000" marR="18000" marT="360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900"/>
                        </a:lnSpc>
                      </a:pP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000" marR="18000" marT="360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916820" y="4740914"/>
            <a:ext cx="2057400" cy="274637"/>
          </a:xfrm>
        </p:spPr>
        <p:txBody>
          <a:bodyPr/>
          <a:lstStyle/>
          <a:p>
            <a:pPr>
              <a:defRPr/>
            </a:pPr>
            <a:fld id="{DC7B2644-AD55-4053-A40E-D4F59F46A2EA}" type="slidenum">
              <a:rPr 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36</a:t>
            </a:fld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20"/>
          <p:cNvSpPr txBox="1">
            <a:spLocks/>
          </p:cNvSpPr>
          <p:nvPr/>
        </p:nvSpPr>
        <p:spPr bwMode="auto">
          <a:xfrm>
            <a:off x="774989" y="98171"/>
            <a:ext cx="8369011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>
              <a:lnSpc>
                <a:spcPts val="1700"/>
              </a:lnSpc>
            </a:pPr>
            <a:r>
              <a:rPr lang="ru-RU" sz="1600" b="1" dirty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ОТДЕЛЬНЫЕ МЕРОПРИЯТИЯ </a:t>
            </a:r>
            <a:r>
              <a:rPr lang="ru-RU" sz="1600" b="1" dirty="0" smtClean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600" b="1" dirty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МУНИЦИПАЛЬНЫМ ОБРАЗОВАНИЯМ </a:t>
            </a:r>
            <a:r>
              <a:rPr lang="ru-RU" sz="1600" b="1" dirty="0" smtClean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dirty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УКРЕПЛЕНИЕ МАТЕРИАЛЬНО-ТЕХНИЧЕСКОЙ БАЗЫ СОЦИАЛЬНОЙ СФЕРЫ</a:t>
            </a:r>
            <a:r>
              <a:rPr lang="ru-RU" sz="1600" b="1" dirty="0" smtClean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1600" b="1" dirty="0" smtClean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b="1" dirty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2019 – 2020 </a:t>
            </a:r>
            <a:r>
              <a:rPr lang="ru-RU" sz="1600" b="1" dirty="0" smtClean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ГОДАХ (продолжение)</a:t>
            </a:r>
            <a:endParaRPr lang="ru-RU" sz="1600" b="1" dirty="0">
              <a:solidFill>
                <a:srgbClr val="9983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 l="5005"/>
          <a:stretch>
            <a:fillRect/>
          </a:stretch>
        </p:blipFill>
        <p:spPr bwMode="auto">
          <a:xfrm>
            <a:off x="209448" y="104656"/>
            <a:ext cx="8286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Заголовок 20"/>
          <p:cNvSpPr txBox="1">
            <a:spLocks/>
          </p:cNvSpPr>
          <p:nvPr/>
        </p:nvSpPr>
        <p:spPr>
          <a:xfrm>
            <a:off x="978203" y="3381582"/>
            <a:ext cx="7720421" cy="32543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 defTabSz="6858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b="1" dirty="0">
                <a:solidFill>
                  <a:srgbClr val="CCAF0A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РАМЕШКОВСКИЙ РАЙОН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17534432"/>
              </p:ext>
            </p:extLst>
          </p:nvPr>
        </p:nvGraphicFramePr>
        <p:xfrm>
          <a:off x="978203" y="3657870"/>
          <a:ext cx="7667454" cy="1152000"/>
        </p:xfrm>
        <a:graphic>
          <a:graphicData uri="http://schemas.openxmlformats.org/drawingml/2006/table">
            <a:tbl>
              <a:tblPr/>
              <a:tblGrid>
                <a:gridCol w="2154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5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88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1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00" marR="3600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мероприятия регионального проекта </a:t>
                      </a:r>
                    </a:p>
                  </a:txBody>
                  <a:tcPr marL="3600" marR="3600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Стадия выполнения мероприятия</a:t>
                      </a:r>
                    </a:p>
                  </a:txBody>
                  <a:tcPr marL="3600" marR="3600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Примечание </a:t>
                      </a:r>
                      <a:endParaRPr lang="ru-RU" sz="11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(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возможные риски)</a:t>
                      </a:r>
                    </a:p>
                  </a:txBody>
                  <a:tcPr marL="3600" marR="3600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4498" marR="4498" marT="44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Открытие кабинета медицинской профилактики при  ГБУЗ Тверской области «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Рамешковская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центральная районная больница»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000" marR="18000" marT="3600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1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Открытие кабинета медицинской профилактики запланировано 2-3 квартал 2019 г.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000" marR="18000" marT="360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900"/>
                        </a:lnSpc>
                      </a:pP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000" marR="18000" marT="360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4498" marR="4498" marT="44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Закупка спортивно-технологического оборудования для создания малых спортивных площадок (пос. Рамешки ул. Советская - Парк отдыха)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000" marR="18000" marT="3600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Централизованная закупка спортивного оборудования организована </a:t>
                      </a:r>
                      <a:b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</a:b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Министерством спорта РФ. </a:t>
                      </a:r>
                    </a:p>
                    <a:p>
                      <a:pPr marL="0" marR="0" lvl="0" indent="0" algn="ctr" defTabSz="685800" rtl="0" eaLnBrk="1" fontAlgn="ctr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Поставка ожидается в августе 2019 года 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6000" marR="18000" marT="360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900"/>
                        </a:lnSpc>
                      </a:pP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000" marR="18000" marT="1800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22913265"/>
              </p:ext>
            </p:extLst>
          </p:nvPr>
        </p:nvGraphicFramePr>
        <p:xfrm>
          <a:off x="971706" y="1237231"/>
          <a:ext cx="7624442" cy="630900"/>
        </p:xfrm>
        <a:graphic>
          <a:graphicData uri="http://schemas.openxmlformats.org/drawingml/2006/table">
            <a:tbl>
              <a:tblPr/>
              <a:tblGrid>
                <a:gridCol w="2154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8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649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00" marR="3600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мероприятия регионального проекта </a:t>
                      </a:r>
                    </a:p>
                  </a:txBody>
                  <a:tcPr marL="3600" marR="3600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Стадия выполнения мероприятия</a:t>
                      </a:r>
                    </a:p>
                  </a:txBody>
                  <a:tcPr marL="3600" marR="3600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Примечание </a:t>
                      </a:r>
                      <a:endParaRPr lang="ru-RU" sz="11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(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возможные риски)</a:t>
                      </a:r>
                    </a:p>
                  </a:txBody>
                  <a:tcPr marL="3600" marR="3600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4498" marR="4498" marT="44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Приобретение автотранспорта в целях доставки лиц старше 65 лет, проживающих в сельской местности, в медицинские организации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000" marR="18000" marT="3600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lnSpc>
                          <a:spcPts val="900"/>
                        </a:lnSpc>
                      </a:pPr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Электронный аукцион состоялся  29.04.2019; </a:t>
                      </a:r>
                    </a:p>
                    <a:p>
                      <a:pPr marL="0" algn="ctr" defTabSz="685800" rtl="0" eaLnBrk="1" fontAlgn="ctr" latinLnBrk="0" hangingPunct="1">
                        <a:lnSpc>
                          <a:spcPts val="900"/>
                        </a:lnSpc>
                      </a:pPr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заключен контракт 20.05.2019; </a:t>
                      </a:r>
                    </a:p>
                    <a:p>
                      <a:pPr marL="0" algn="ctr" defTabSz="685800" rtl="0" eaLnBrk="1" fontAlgn="ctr" latinLnBrk="0" hangingPunct="1">
                        <a:lnSpc>
                          <a:spcPts val="900"/>
                        </a:lnSpc>
                      </a:pPr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поставка автотранспорта по 30.06.2019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6000" marR="18000" marT="3600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900"/>
                        </a:lnSpc>
                      </a:pP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000" marR="18000" marT="360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7909" name="Заголовок 20"/>
          <p:cNvSpPr>
            <a:spLocks noGrp="1"/>
          </p:cNvSpPr>
          <p:nvPr>
            <p:ph type="title"/>
          </p:nvPr>
        </p:nvSpPr>
        <p:spPr>
          <a:xfrm>
            <a:off x="971706" y="929863"/>
            <a:ext cx="7739439" cy="350837"/>
          </a:xfrm>
        </p:spPr>
        <p:txBody>
          <a:bodyPr/>
          <a:lstStyle/>
          <a:p>
            <a:pPr algn="ctr"/>
            <a:r>
              <a:rPr lang="ru-RU" sz="1800" b="1" dirty="0" smtClean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СЕЛИЖАРОВСКИЙ РАЙОН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65923" y="4742531"/>
            <a:ext cx="2057400" cy="274637"/>
          </a:xfrm>
        </p:spPr>
        <p:txBody>
          <a:bodyPr/>
          <a:lstStyle/>
          <a:p>
            <a:pPr>
              <a:defRPr/>
            </a:pPr>
            <a:fld id="{DC7B2644-AD55-4053-A40E-D4F59F46A2EA}" type="slidenum">
              <a:rPr 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37</a:t>
            </a:fld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20"/>
          <p:cNvSpPr txBox="1">
            <a:spLocks/>
          </p:cNvSpPr>
          <p:nvPr/>
        </p:nvSpPr>
        <p:spPr bwMode="auto">
          <a:xfrm>
            <a:off x="774989" y="72231"/>
            <a:ext cx="8369011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>
              <a:lnSpc>
                <a:spcPts val="1700"/>
              </a:lnSpc>
            </a:pPr>
            <a:r>
              <a:rPr lang="ru-RU" sz="1600" b="1" dirty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ОТДЕЛЬНЫЕ МЕРОПРИЯТИЯ </a:t>
            </a:r>
            <a:r>
              <a:rPr lang="ru-RU" sz="1600" b="1" dirty="0" smtClean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600" b="1" dirty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МУНИЦИПАЛЬНЫМ ОБРАЗОВАНИЯМ </a:t>
            </a:r>
            <a:r>
              <a:rPr lang="ru-RU" sz="1600" b="1" dirty="0" smtClean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dirty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УКРЕПЛЕНИЕ МАТЕРИАЛЬНО-ТЕХНИЧЕСКОЙ БАЗЫ СОЦИАЛЬНОЙ СФЕРЫ</a:t>
            </a:r>
            <a:r>
              <a:rPr lang="ru-RU" sz="1600" b="1" dirty="0" smtClean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1600" b="1" dirty="0" smtClean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b="1" dirty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2019 – 2020 </a:t>
            </a:r>
            <a:r>
              <a:rPr lang="ru-RU" sz="1600" b="1" dirty="0" smtClean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ГОДАХ (продолжение)</a:t>
            </a:r>
            <a:endParaRPr lang="ru-RU" sz="1600" b="1" dirty="0">
              <a:solidFill>
                <a:srgbClr val="9983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 l="5005"/>
          <a:stretch>
            <a:fillRect/>
          </a:stretch>
        </p:blipFill>
        <p:spPr bwMode="auto">
          <a:xfrm>
            <a:off x="209448" y="104656"/>
            <a:ext cx="8286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69976492"/>
              </p:ext>
            </p:extLst>
          </p:nvPr>
        </p:nvGraphicFramePr>
        <p:xfrm>
          <a:off x="940980" y="3034863"/>
          <a:ext cx="7704842" cy="1742400"/>
        </p:xfrm>
        <a:graphic>
          <a:graphicData uri="http://schemas.openxmlformats.org/drawingml/2006/table">
            <a:tbl>
              <a:tblPr/>
              <a:tblGrid>
                <a:gridCol w="2168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6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80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00" marR="3600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мероприятия регионального проекта </a:t>
                      </a:r>
                    </a:p>
                  </a:txBody>
                  <a:tcPr marL="3600" marR="3600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Стадия выполнения мероприятия</a:t>
                      </a:r>
                    </a:p>
                  </a:txBody>
                  <a:tcPr marL="3600" marR="3600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Примечание </a:t>
                      </a:r>
                      <a:endParaRPr lang="ru-RU" sz="11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(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возможные риски)</a:t>
                      </a:r>
                    </a:p>
                  </a:txBody>
                  <a:tcPr marL="3600" marR="3600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4498" marR="4498" marT="44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Детский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сад на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150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мест </a:t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(город Старица)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000" marR="36000" marT="3600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13.05.2019 заключен муниципальный контракт с ООО"КС-ЭНЕРГО" г.Иваново, готовится строительная площадка, выполняется археология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000" marR="18000" marT="3600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t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Нормативный срок строительства 11 мес. </a:t>
                      </a:r>
                    </a:p>
                    <a:p>
                      <a:pPr marL="0" marR="0" indent="0" algn="ctr" defTabSz="685800" rtl="0" eaLnBrk="1" fontAlgn="t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Очень сжатые сроки строительства</a:t>
                      </a:r>
                    </a:p>
                  </a:txBody>
                  <a:tcPr marL="36000" marR="18000" marT="360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98" marR="4498" marT="44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Закупка спортивно-технологического оборудования для создания малых спортивных площадок (г. Старица  МБУ До Старицкая ДЮСШ)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000" marR="36000" marT="3600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Централизованная закупка спортивного оборудования организована </a:t>
                      </a:r>
                    </a:p>
                    <a:p>
                      <a:pPr marL="0" marR="0" lvl="0" indent="0" algn="ctr" defTabSz="685800" rtl="0" eaLnBrk="1" fontAlgn="ctr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Министерством спорта РФ. </a:t>
                      </a:r>
                    </a:p>
                    <a:p>
                      <a:pPr marL="0" marR="0" lvl="0" indent="0" algn="ctr" defTabSz="685800" rtl="0" eaLnBrk="1" fontAlgn="ctr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Поставка ожидается в августе 2019 года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000" marR="18000" marT="3600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t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000" marR="18000" marT="360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98" marR="4498" marT="44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Приобретение и установка в муниципальных образованиях Тверской области плоскостных спортивных сооружений (1 площадка ГТО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– </a:t>
                      </a:r>
                      <a:b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. Старица МОУ Старицкая СОШ )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000" marR="36000" marT="3600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Закупки проводятся администрацией муниципального образования</a:t>
                      </a:r>
                    </a:p>
                    <a:p>
                      <a:pPr marL="0" marR="0" lvl="0" indent="0" algn="ctr" defTabSz="685800" rtl="0" eaLnBrk="1" fontAlgn="ctr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(Конкурс запланирован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на 20.06.2019.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Срок поставки комплекта 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– 01.08.2019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) </a:t>
                      </a:r>
                    </a:p>
                  </a:txBody>
                  <a:tcPr marL="36000" marR="18000" marT="3600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900"/>
                        </a:lnSpc>
                      </a:pP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000" marR="18000" marT="360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5" name="Заголовок 20"/>
          <p:cNvSpPr txBox="1">
            <a:spLocks/>
          </p:cNvSpPr>
          <p:nvPr/>
        </p:nvSpPr>
        <p:spPr bwMode="auto">
          <a:xfrm>
            <a:off x="958174" y="2754444"/>
            <a:ext cx="7770164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2pPr>
            <a:lvl3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3pPr>
            <a:lvl4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4pPr>
            <a:lvl5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/>
            <a:r>
              <a:rPr lang="ru-RU" sz="1800" b="1" dirty="0" smtClean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СТАРИЦКИЙ РАЙОН</a:t>
            </a:r>
          </a:p>
        </p:txBody>
      </p:sp>
      <p:sp>
        <p:nvSpPr>
          <p:cNvPr id="16" name="Заголовок 20"/>
          <p:cNvSpPr txBox="1">
            <a:spLocks/>
          </p:cNvSpPr>
          <p:nvPr/>
        </p:nvSpPr>
        <p:spPr>
          <a:xfrm>
            <a:off x="971144" y="1868131"/>
            <a:ext cx="7739999" cy="32543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 defTabSz="6858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b="1" dirty="0">
                <a:solidFill>
                  <a:srgbClr val="CCAF0A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СОНКОВСКИЙ РАЙОН</a:t>
            </a: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55922331"/>
              </p:ext>
            </p:extLst>
          </p:nvPr>
        </p:nvGraphicFramePr>
        <p:xfrm>
          <a:off x="971144" y="2147531"/>
          <a:ext cx="7668000" cy="567400"/>
        </p:xfrm>
        <a:graphic>
          <a:graphicData uri="http://schemas.openxmlformats.org/drawingml/2006/table">
            <a:tbl>
              <a:tblPr/>
              <a:tblGrid>
                <a:gridCol w="21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2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7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00" marR="3600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мероприятия регионального проекта </a:t>
                      </a:r>
                    </a:p>
                  </a:txBody>
                  <a:tcPr marL="3600" marR="3600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Стадия выполнения мероприятия</a:t>
                      </a:r>
                    </a:p>
                  </a:txBody>
                  <a:tcPr marL="3600" marR="3600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Примечание </a:t>
                      </a:r>
                      <a:endParaRPr lang="ru-RU" sz="11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(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возможные риски)</a:t>
                      </a:r>
                    </a:p>
                  </a:txBody>
                  <a:tcPr marL="3600" marR="3600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4498" marR="4498" marT="44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>
                        <a:lnSpc>
                          <a:spcPts val="11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Строительство универсального спортивного зала </a:t>
                      </a:r>
                    </a:p>
                    <a:p>
                      <a:pPr algn="just" fontAlgn="ctr">
                        <a:lnSpc>
                          <a:spcPts val="11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(поселок Сонково, ул. Вокзальная д. 1)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000" marR="18000" marT="3600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1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Проведение конкурса запланировано на июнь 2019 года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000" marR="18000" marT="3600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900"/>
                        </a:lnSpc>
                      </a:pP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000" marR="18000" marT="360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 l="5005"/>
          <a:stretch>
            <a:fillRect/>
          </a:stretch>
        </p:blipFill>
        <p:spPr bwMode="auto">
          <a:xfrm>
            <a:off x="209448" y="104656"/>
            <a:ext cx="8286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70391192"/>
              </p:ext>
            </p:extLst>
          </p:nvPr>
        </p:nvGraphicFramePr>
        <p:xfrm>
          <a:off x="1068857" y="3691800"/>
          <a:ext cx="7596545" cy="1133906"/>
        </p:xfrm>
        <a:graphic>
          <a:graphicData uri="http://schemas.openxmlformats.org/drawingml/2006/table">
            <a:tbl>
              <a:tblPr/>
              <a:tblGrid>
                <a:gridCol w="2119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685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496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6628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41906"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00" marR="3600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мероприятия регионального проекта </a:t>
                      </a:r>
                    </a:p>
                  </a:txBody>
                  <a:tcPr marL="3600" marR="3600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Стадия выполнения мероприятия</a:t>
                      </a:r>
                    </a:p>
                  </a:txBody>
                  <a:tcPr marL="3600" marR="3600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Примечание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(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возможные риски)</a:t>
                      </a:r>
                    </a:p>
                  </a:txBody>
                  <a:tcPr marL="3600" marR="3600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4498" marR="4498" marT="44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Приобретение и установка в муниципальных образованиях Тверской области плоскостных спортивных сооружений (1 комплект уличных тренажеров - п. Фирово, МОУ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Фировская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СОШ)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000" marR="36000" marT="360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Закупки проводятся администрацией</a:t>
                      </a:r>
                    </a:p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муниципального образования</a:t>
                      </a:r>
                    </a:p>
                    <a:p>
                      <a:pPr marL="0" marR="0" lvl="0" indent="0" algn="ctr" defTabSz="685800" rtl="0" eaLnBrk="1" fontAlgn="ctr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(Конкурс запланирован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на 28.06.2019.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Срок поставки комплекта 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– 01.09.2019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) </a:t>
                      </a:r>
                    </a:p>
                    <a:p>
                      <a:pPr algn="ctr" fontAlgn="ctr">
                        <a:lnSpc>
                          <a:spcPts val="900"/>
                        </a:lnSpc>
                      </a:pP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ctr">
                        <a:lnSpc>
                          <a:spcPts val="900"/>
                        </a:lnSpc>
                      </a:pP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000" marR="18000" marT="360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900"/>
                        </a:lnSpc>
                      </a:pP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000" marR="18000" marT="360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9957" name="Заголовок 20"/>
          <p:cNvSpPr>
            <a:spLocks noGrp="1"/>
          </p:cNvSpPr>
          <p:nvPr>
            <p:ph type="title"/>
          </p:nvPr>
        </p:nvSpPr>
        <p:spPr>
          <a:xfrm>
            <a:off x="966788" y="3426934"/>
            <a:ext cx="7783857" cy="269875"/>
          </a:xfrm>
        </p:spPr>
        <p:txBody>
          <a:bodyPr/>
          <a:lstStyle/>
          <a:p>
            <a:pPr algn="ctr"/>
            <a:r>
              <a:rPr lang="ru-RU" sz="1800" b="1" dirty="0" smtClean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ФИРОВСКИЙ РАЙОН</a:t>
            </a:r>
          </a:p>
        </p:txBody>
      </p:sp>
      <p:sp>
        <p:nvSpPr>
          <p:cNvPr id="8" name="Заголовок 20"/>
          <p:cNvSpPr txBox="1">
            <a:spLocks/>
          </p:cNvSpPr>
          <p:nvPr/>
        </p:nvSpPr>
        <p:spPr>
          <a:xfrm>
            <a:off x="966788" y="931062"/>
            <a:ext cx="7783858" cy="32543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 defTabSz="6858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b="1" dirty="0">
                <a:solidFill>
                  <a:srgbClr val="CCAF0A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ТОРОПЕЦКИЙ РАЙОН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02374907"/>
              </p:ext>
            </p:extLst>
          </p:nvPr>
        </p:nvGraphicFramePr>
        <p:xfrm>
          <a:off x="1068857" y="1240847"/>
          <a:ext cx="7596545" cy="2152253"/>
        </p:xfrm>
        <a:graphic>
          <a:graphicData uri="http://schemas.openxmlformats.org/drawingml/2006/table">
            <a:tbl>
              <a:tblPr/>
              <a:tblGrid>
                <a:gridCol w="2165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6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7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44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16253"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00" marR="3600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мероприятия регионального проекта </a:t>
                      </a:r>
                    </a:p>
                  </a:txBody>
                  <a:tcPr marL="3600" marR="3600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Стадия выполнения мероприятия</a:t>
                      </a:r>
                    </a:p>
                  </a:txBody>
                  <a:tcPr marL="3600" marR="3600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Примечание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(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возможные риски)</a:t>
                      </a:r>
                    </a:p>
                  </a:txBody>
                  <a:tcPr marL="3600" marR="3600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4498" marR="4498" marT="44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Детский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сад на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240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мест </a:t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(город Торопец)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000" marR="36000" marT="360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20.12.2018 заключен муниципальный контракт с ООО "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АктивСтрой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". Завешена археологическая часть, приступили к земле и фундаментам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000" marR="18000" marT="360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t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Нормативный срок строительства 14 мес.</a:t>
                      </a:r>
                    </a:p>
                    <a:p>
                      <a:pPr algn="ctr" fontAlgn="t">
                        <a:lnSpc>
                          <a:spcPts val="1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Наблюдается отставание от графика работ</a:t>
                      </a:r>
                      <a:r>
                        <a:rPr lang="ru-RU" sz="1100" b="0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 на 3 - 4 месяца</a:t>
                      </a:r>
                      <a:endParaRPr lang="ru-RU" sz="1100" b="0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36000" marR="18000" marT="360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4498" marR="4498" marT="44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Приобретение автотранспорта в целях доставки лиц старше 65 лет, проживающих в сельской местности, в медицинские организации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000" marR="36000" marT="360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lnSpc>
                          <a:spcPts val="900"/>
                        </a:lnSpc>
                      </a:pPr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Электронный аукцион состоялся  29.04.2019; </a:t>
                      </a:r>
                    </a:p>
                    <a:p>
                      <a:pPr marL="0" algn="ctr" defTabSz="685800" rtl="0" eaLnBrk="1" fontAlgn="ctr" latinLnBrk="0" hangingPunct="1">
                        <a:lnSpc>
                          <a:spcPts val="900"/>
                        </a:lnSpc>
                      </a:pPr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заключен контракт 20.05.2019; </a:t>
                      </a:r>
                    </a:p>
                    <a:p>
                      <a:pPr marL="0" algn="ctr" defTabSz="685800" rtl="0" eaLnBrk="1" fontAlgn="ctr" latinLnBrk="0" hangingPunct="1">
                        <a:lnSpc>
                          <a:spcPts val="900"/>
                        </a:lnSpc>
                      </a:pPr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поставка автотранспорта по 30.06.2019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6000" marR="18000" marT="360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900"/>
                        </a:lnSpc>
                      </a:pP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000" marR="18000" marT="360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98" marR="4498" marT="44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ts val="1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Приобретение и установка в муниципальных образованиях Тверской области плоскостных спортивных сооружений (1 площадка ГТО - г. Торопец, ул. Октябрьская , Городской сад)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000" marR="36000" marT="360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Закупки проводятся администрацией</a:t>
                      </a:r>
                    </a:p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муниципального образования</a:t>
                      </a:r>
                    </a:p>
                    <a:p>
                      <a:pPr marL="0" marR="0" lvl="0" indent="0" algn="ctr" defTabSz="685800" rtl="0" eaLnBrk="1" fontAlgn="ctr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(Конкурс запланирован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на 29.06.2019.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Срок установки площадки 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– 01.09.2019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) </a:t>
                      </a:r>
                    </a:p>
                  </a:txBody>
                  <a:tcPr marL="36000" marR="18000" marT="360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900"/>
                        </a:lnSpc>
                      </a:pP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000" marR="18000" marT="1800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918588" y="4759380"/>
            <a:ext cx="2057400" cy="274637"/>
          </a:xfrm>
        </p:spPr>
        <p:txBody>
          <a:bodyPr/>
          <a:lstStyle/>
          <a:p>
            <a:pPr>
              <a:defRPr/>
            </a:pPr>
            <a:fld id="{DC7B2644-AD55-4053-A40E-D4F59F46A2EA}" type="slidenum">
              <a:rPr 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38</a:t>
            </a:fld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20"/>
          <p:cNvSpPr txBox="1">
            <a:spLocks/>
          </p:cNvSpPr>
          <p:nvPr/>
        </p:nvSpPr>
        <p:spPr bwMode="auto">
          <a:xfrm>
            <a:off x="914400" y="178276"/>
            <a:ext cx="8229600" cy="789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>
              <a:lnSpc>
                <a:spcPts val="1700"/>
              </a:lnSpc>
            </a:pPr>
            <a:r>
              <a:rPr lang="ru-RU" sz="1600" b="1" dirty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ОТДЕЛЬНЫЕ МЕРОПРИЯТИЯ </a:t>
            </a:r>
            <a:r>
              <a:rPr lang="ru-RU" sz="1600" b="1" dirty="0" smtClean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600" b="1" dirty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МУНИЦИПАЛЬНЫМ ОБРАЗОВАНИЯМ </a:t>
            </a:r>
            <a:r>
              <a:rPr lang="ru-RU" sz="1600" b="1" dirty="0" smtClean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dirty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УКРЕПЛЕНИЕ МАТЕРИАЛЬНО-ТЕХНИЧЕСКОЙ БАЗЫ СОЦИАЛЬНОЙ СФЕРЫ</a:t>
            </a:r>
            <a:r>
              <a:rPr lang="ru-RU" sz="1600" b="1" dirty="0" smtClean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1600" b="1" dirty="0" smtClean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b="1" dirty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2019 – 2020 </a:t>
            </a:r>
            <a:r>
              <a:rPr lang="ru-RU" sz="1600" b="1" dirty="0" smtClean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ГОДАХ (продолжение)</a:t>
            </a:r>
            <a:endParaRPr lang="ru-RU" sz="1600" b="1" dirty="0">
              <a:solidFill>
                <a:srgbClr val="998308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15150" y="4748111"/>
            <a:ext cx="2057400" cy="274637"/>
          </a:xfrm>
        </p:spPr>
        <p:txBody>
          <a:bodyPr/>
          <a:lstStyle/>
          <a:p>
            <a:pPr>
              <a:defRPr/>
            </a:pPr>
            <a:fld id="{DC7B2644-AD55-4053-A40E-D4F59F46A2EA}" type="slidenum">
              <a:rPr 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39</a:t>
            </a:fld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1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 l="5005"/>
          <a:stretch>
            <a:fillRect/>
          </a:stretch>
        </p:blipFill>
        <p:spPr bwMode="auto">
          <a:xfrm>
            <a:off x="209448" y="104656"/>
            <a:ext cx="8286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20"/>
          <p:cNvSpPr>
            <a:spLocks noGrp="1"/>
          </p:cNvSpPr>
          <p:nvPr>
            <p:ph type="title"/>
          </p:nvPr>
        </p:nvSpPr>
        <p:spPr>
          <a:xfrm>
            <a:off x="1031875" y="301625"/>
            <a:ext cx="8089900" cy="574675"/>
          </a:xfrm>
        </p:spPr>
        <p:txBody>
          <a:bodyPr/>
          <a:lstStyle/>
          <a:p>
            <a:pPr algn="ctr"/>
            <a:r>
              <a:rPr lang="ru-RU" sz="1800" b="1" dirty="0" smtClean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КОЛИЧЕСТВО ОБРАЩЕНИЙ ГРАЖДАН, ОТНОСЯЩИХСЯ </a:t>
            </a:r>
            <a:br>
              <a:rPr lang="ru-RU" sz="1800" b="1" dirty="0" smtClean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К НАЦИОНАЛЬНОМУ ПРОЕКТУ «ДЕМОГРАФИЯ»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08722434"/>
              </p:ext>
            </p:extLst>
          </p:nvPr>
        </p:nvGraphicFramePr>
        <p:xfrm>
          <a:off x="971117" y="1026887"/>
          <a:ext cx="3829982" cy="3683400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3019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2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60000"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6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Муниципальное образование</a:t>
                      </a:r>
                      <a:endParaRPr lang="ru-RU" sz="16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lang="ru-RU" sz="1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обращений</a:t>
                      </a:r>
                      <a:endParaRPr lang="ru-RU" sz="16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58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6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6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5831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ts val="14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Тверь</a:t>
                      </a:r>
                      <a:endParaRPr lang="ru-RU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2000" marR="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</a:t>
                      </a:r>
                      <a:endParaRPr lang="ru-RU" sz="16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6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5831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ts val="14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Калининский район</a:t>
                      </a:r>
                      <a:endParaRPr lang="ru-RU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2000" marR="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5831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ts val="14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Осташковский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городской округ</a:t>
                      </a:r>
                      <a:endParaRPr lang="ru-RU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2000" marR="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35831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ts val="14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Ржев</a:t>
                      </a:r>
                      <a:endParaRPr lang="ru-RU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2000" marR="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35831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ts val="14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Конаковский</a:t>
                      </a:r>
                      <a:endParaRPr lang="ru-RU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2000" marR="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35831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ts val="14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Торопецкий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2000" marR="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35831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ts val="14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Вышний Волочек</a:t>
                      </a:r>
                      <a:endParaRPr lang="ru-RU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2000" marR="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35831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ts val="14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Бологовский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2000" marR="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35831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ts val="14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Сонковский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2000" marR="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35831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ts val="14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Максатихинский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2000" marR="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35831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ts val="14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Нелидовский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городской округ</a:t>
                      </a:r>
                      <a:endParaRPr lang="ru-RU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2000" marR="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35831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ts val="14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Краснохолмский район</a:t>
                      </a:r>
                      <a:endParaRPr lang="ru-RU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2000" marR="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35831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ts val="14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Торжок</a:t>
                      </a:r>
                      <a:endParaRPr lang="ru-RU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2000" marR="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28427961"/>
              </p:ext>
            </p:extLst>
          </p:nvPr>
        </p:nvGraphicFramePr>
        <p:xfrm>
          <a:off x="4860628" y="1033513"/>
          <a:ext cx="3937982" cy="3683400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3019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9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60000"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6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Муниципальное образование</a:t>
                      </a:r>
                      <a:endParaRPr lang="ru-RU" sz="16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lang="ru-RU" sz="1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обращений</a:t>
                      </a:r>
                      <a:endParaRPr lang="ru-RU" sz="16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58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6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6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5831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ts val="14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Старицкий район</a:t>
                      </a:r>
                      <a:endParaRPr lang="ru-RU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2000" marR="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35831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ts val="14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Калязинский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2000" marR="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35831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ts val="14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Кашинский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городской округ</a:t>
                      </a:r>
                      <a:endParaRPr lang="ru-RU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2000" marR="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35831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ts val="14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Западнодвинский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2000" marR="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35831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ts val="14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Кувшиновский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2000" marR="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35831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ts val="14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Пеновский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2000" marR="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35831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ts val="14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Лихославльский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2000" marR="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35831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ts val="14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Кимры</a:t>
                      </a:r>
                      <a:endParaRPr lang="ru-RU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2000" marR="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35831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ts val="14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Торжокский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2000" marR="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35831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ts val="14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Удомельский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городской округ</a:t>
                      </a:r>
                      <a:endParaRPr lang="ru-RU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2000" marR="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35831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ts val="14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Бежецкий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2000" marR="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35831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ts val="14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Зубцовский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2000" marR="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135831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ts val="14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Кимрский район</a:t>
                      </a:r>
                      <a:endParaRPr lang="ru-RU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2000" marR="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1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 l="5005"/>
          <a:stretch>
            <a:fillRect/>
          </a:stretch>
        </p:blipFill>
        <p:spPr bwMode="auto">
          <a:xfrm>
            <a:off x="209448" y="104656"/>
            <a:ext cx="8286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Заголовок 20"/>
          <p:cNvSpPr>
            <a:spLocks noGrp="1"/>
          </p:cNvSpPr>
          <p:nvPr>
            <p:ph type="title"/>
          </p:nvPr>
        </p:nvSpPr>
        <p:spPr>
          <a:xfrm>
            <a:off x="973138" y="231538"/>
            <a:ext cx="8177212" cy="676275"/>
          </a:xfrm>
        </p:spPr>
        <p:txBody>
          <a:bodyPr/>
          <a:lstStyle/>
          <a:p>
            <a:pPr algn="ctr"/>
            <a:r>
              <a:rPr lang="ru-RU" sz="1800" b="1" dirty="0" smtClean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ПОКАЗАТЕЛИ ЕСТЕСТВЕННОГО ДВИЖЕНИЯ НАСЕЛЕНИЯ</a:t>
            </a:r>
            <a:br>
              <a:rPr lang="ru-RU" sz="1800" b="1" dirty="0" smtClean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 СУБЪЕКТОВ РОССИЙСКОЙ ФЕДЕРАЦИИ </a:t>
            </a:r>
            <a:br>
              <a:rPr lang="ru-RU" sz="1800" b="1" dirty="0" smtClean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ЦЕНТРАЛЬНОГО ФЕДЕРАЛЬНОГО ОКРУГА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60033335"/>
              </p:ext>
            </p:extLst>
          </p:nvPr>
        </p:nvGraphicFramePr>
        <p:xfrm>
          <a:off x="1038123" y="1066938"/>
          <a:ext cx="7605143" cy="3840976"/>
        </p:xfrm>
        <a:graphic>
          <a:graphicData uri="http://schemas.openxmlformats.org/drawingml/2006/table">
            <a:tbl>
              <a:tblPr/>
              <a:tblGrid>
                <a:gridCol w="2568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651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770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5562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5754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7544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3008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7866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1762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91127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550576">
                <a:tc rowSpan="2"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субъекта РФ</a:t>
                      </a:r>
                    </a:p>
                  </a:txBody>
                  <a:tcPr marL="34448" marR="34448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Суммарный коэффициент рождаемости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за 2017 год</a:t>
                      </a:r>
                    </a:p>
                  </a:txBody>
                  <a:tcPr marL="18000" marR="1800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Коэффициент рождаемости 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(на 1000 населения)</a:t>
                      </a:r>
                    </a:p>
                  </a:txBody>
                  <a:tcPr marL="34448" marR="34448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Коэффициент смертности 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(на 1000 населения)</a:t>
                      </a:r>
                    </a:p>
                  </a:txBody>
                  <a:tcPr marL="34448" marR="34448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Коэффициент естественной убыли 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(на 1000 населения)</a:t>
                      </a:r>
                    </a:p>
                  </a:txBody>
                  <a:tcPr marL="34448" marR="34448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0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 marL="18000" marR="18000" marT="18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место</a:t>
                      </a:r>
                    </a:p>
                  </a:txBody>
                  <a:tcPr marL="18000" marR="18000" marT="18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 marL="34448" marR="34448" marT="18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место</a:t>
                      </a:r>
                    </a:p>
                  </a:txBody>
                  <a:tcPr marL="34448" marR="34448" marT="18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 marL="34448" marR="34448" marT="18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место</a:t>
                      </a:r>
                    </a:p>
                  </a:txBody>
                  <a:tcPr marL="34448" marR="34448" marT="18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 marL="34448" marR="34448" marT="18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место</a:t>
                      </a:r>
                    </a:p>
                  </a:txBody>
                  <a:tcPr marL="34448" marR="34448" marT="18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2800">
                <a:tc>
                  <a:txBody>
                    <a:bodyPr/>
                    <a:lstStyle/>
                    <a:p>
                      <a:pPr marL="0" marR="0" lvl="0" indent="0" algn="just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1 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Белгородская область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1,389</a:t>
                      </a:r>
                      <a:endParaRPr kumimoji="0" lang="ru-RU" sz="10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9,3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13,4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-4,1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2800">
                <a:tc>
                  <a:txBody>
                    <a:bodyPr/>
                    <a:lstStyle/>
                    <a:p>
                      <a:pPr marL="0" marR="0" lvl="0" indent="0" algn="just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2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Брянская область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1,434</a:t>
                      </a:r>
                      <a:endParaRPr kumimoji="0" lang="ru-RU" sz="10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9,2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15,1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-5,9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2800">
                <a:tc>
                  <a:txBody>
                    <a:bodyPr/>
                    <a:lstStyle/>
                    <a:p>
                      <a:pPr marL="0" marR="0" lvl="0" indent="0" algn="just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3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Владимирская область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1,520</a:t>
                      </a:r>
                      <a:endParaRPr kumimoji="0" lang="ru-RU" sz="10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9,2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15,8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-6,6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72800">
                <a:tc>
                  <a:txBody>
                    <a:bodyPr/>
                    <a:lstStyle/>
                    <a:p>
                      <a:pPr marL="0" marR="0" lvl="0" indent="0" algn="just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4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Воронежская область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1,365</a:t>
                      </a:r>
                      <a:endParaRPr kumimoji="0" 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9,2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14,7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-5,5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2800">
                <a:tc>
                  <a:txBody>
                    <a:bodyPr/>
                    <a:lstStyle/>
                    <a:p>
                      <a:pPr marL="0" marR="0" lvl="0" indent="0" algn="just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5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Ивановская область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1,462</a:t>
                      </a:r>
                      <a:endParaRPr kumimoji="0" lang="ru-RU" sz="10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9,0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16,0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-7,0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72800">
                <a:tc>
                  <a:txBody>
                    <a:bodyPr/>
                    <a:lstStyle/>
                    <a:p>
                      <a:pPr marL="0" marR="0" lvl="0" indent="0" algn="just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6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Калужская область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1,639</a:t>
                      </a:r>
                      <a:endParaRPr kumimoji="0" lang="ru-RU" sz="10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10,2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14,7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-4,5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72800">
                <a:tc>
                  <a:txBody>
                    <a:bodyPr/>
                    <a:lstStyle/>
                    <a:p>
                      <a:pPr marL="0" marR="0" lvl="0" indent="0" algn="just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7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Костромская область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1,703</a:t>
                      </a:r>
                      <a:endParaRPr kumimoji="0" lang="ru-RU" sz="10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9,7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14,8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-5,1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72800">
                <a:tc>
                  <a:txBody>
                    <a:bodyPr/>
                    <a:lstStyle/>
                    <a:p>
                      <a:pPr marL="0" marR="0" lvl="0" indent="0" algn="just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8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Курская область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1,460</a:t>
                      </a:r>
                      <a:endParaRPr kumimoji="0" lang="ru-RU" sz="10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9,2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15,4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-6,2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72800">
                <a:tc>
                  <a:txBody>
                    <a:bodyPr/>
                    <a:lstStyle/>
                    <a:p>
                      <a:pPr marL="0" marR="0" lvl="0" indent="0" algn="just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9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Липецкая область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1,540</a:t>
                      </a:r>
                      <a:endParaRPr kumimoji="0" lang="ru-RU" sz="10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9,5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14,3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-4,8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72800">
                <a:tc>
                  <a:txBody>
                    <a:bodyPr/>
                    <a:lstStyle/>
                    <a:p>
                      <a:pPr marL="0" marR="0" lvl="0" indent="0" algn="just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Московская область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1,610</a:t>
                      </a:r>
                      <a:endParaRPr kumimoji="0" lang="ru-RU" sz="10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11,0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12,3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-1,3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72800">
                <a:tc>
                  <a:txBody>
                    <a:bodyPr/>
                    <a:lstStyle/>
                    <a:p>
                      <a:pPr marL="0" marR="0" lvl="0" indent="0" algn="just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Орловская область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1,421</a:t>
                      </a:r>
                      <a:endParaRPr kumimoji="0" lang="ru-RU" sz="10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9,1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15,8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-6,7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72800">
                <a:tc>
                  <a:txBody>
                    <a:bodyPr/>
                    <a:lstStyle/>
                    <a:p>
                      <a:pPr marL="0" marR="0" lvl="0" indent="0" algn="just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Рязанская область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1,508</a:t>
                      </a:r>
                      <a:endParaRPr kumimoji="0" lang="ru-RU" sz="10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9,2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15,4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-6,2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72800">
                <a:tc>
                  <a:txBody>
                    <a:bodyPr/>
                    <a:lstStyle/>
                    <a:p>
                      <a:pPr marL="0" marR="0" lvl="0" indent="0" algn="just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Смоленская область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1,374</a:t>
                      </a:r>
                      <a:endParaRPr kumimoji="0" lang="ru-RU" sz="10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8,3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15,3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-7,0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72800">
                <a:tc>
                  <a:txBody>
                    <a:bodyPr/>
                    <a:lstStyle/>
                    <a:p>
                      <a:pPr marL="0" marR="0" lvl="0" indent="0" algn="just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Тамбовская область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1,375</a:t>
                      </a:r>
                      <a:endParaRPr kumimoji="0" lang="ru-RU" sz="10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8,0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15,2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-7,2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72800">
                <a:tc>
                  <a:txBody>
                    <a:bodyPr/>
                    <a:lstStyle/>
                    <a:p>
                      <a:pPr marL="0" marR="0" lvl="0" indent="0" algn="just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Тверская область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1,559</a:t>
                      </a:r>
                      <a:endParaRPr kumimoji="0" lang="ru-RU" sz="1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9,1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16,8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-7,7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72800">
                <a:tc>
                  <a:txBody>
                    <a:bodyPr/>
                    <a:lstStyle/>
                    <a:p>
                      <a:pPr marL="0" marR="0" lvl="0" indent="0" algn="just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Тульская область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1,401</a:t>
                      </a:r>
                      <a:endParaRPr kumimoji="0" lang="ru-RU" sz="10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8,3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16,2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-7,9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72800">
                <a:tc>
                  <a:txBody>
                    <a:bodyPr/>
                    <a:lstStyle/>
                    <a:p>
                      <a:pPr marL="0" marR="0" lvl="0" indent="0" algn="just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Ярославская область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1,529</a:t>
                      </a:r>
                      <a:endParaRPr kumimoji="0" lang="ru-RU" sz="10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9,8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14,9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-5,1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72800">
                <a:tc>
                  <a:txBody>
                    <a:bodyPr/>
                    <a:lstStyle/>
                    <a:p>
                      <a:pPr marL="0" marR="0" lvl="0" indent="0" algn="just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 Москва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1,384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10,6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9,7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+0,9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4448" marR="3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49548" y="4770596"/>
            <a:ext cx="2057400" cy="274637"/>
          </a:xfrm>
        </p:spPr>
        <p:txBody>
          <a:bodyPr/>
          <a:lstStyle/>
          <a:p>
            <a:pPr>
              <a:defRPr/>
            </a:pPr>
            <a:fld id="{DC7B2644-AD55-4053-A40E-D4F59F46A2EA}" type="slidenum">
              <a:rPr 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4</a:t>
            </a:fld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4093477325"/>
              </p:ext>
            </p:extLst>
          </p:nvPr>
        </p:nvGraphicFramePr>
        <p:xfrm>
          <a:off x="996950" y="943661"/>
          <a:ext cx="7753350" cy="4098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41654" y="4789607"/>
            <a:ext cx="2057400" cy="274637"/>
          </a:xfrm>
        </p:spPr>
        <p:txBody>
          <a:bodyPr/>
          <a:lstStyle/>
          <a:p>
            <a:pPr>
              <a:defRPr/>
            </a:pPr>
            <a:fld id="{DC7B2644-AD55-4053-A40E-D4F59F46A2EA}" type="slidenum">
              <a:rPr 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40</a:t>
            </a:fld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1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 l="5005"/>
          <a:stretch>
            <a:fillRect/>
          </a:stretch>
        </p:blipFill>
        <p:spPr bwMode="auto">
          <a:xfrm>
            <a:off x="209448" y="104656"/>
            <a:ext cx="8286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20"/>
          <p:cNvSpPr>
            <a:spLocks noGrp="1"/>
          </p:cNvSpPr>
          <p:nvPr>
            <p:ph type="title"/>
          </p:nvPr>
        </p:nvSpPr>
        <p:spPr>
          <a:xfrm>
            <a:off x="1018623" y="175731"/>
            <a:ext cx="8089900" cy="828675"/>
          </a:xfrm>
        </p:spPr>
        <p:txBody>
          <a:bodyPr/>
          <a:lstStyle/>
          <a:p>
            <a:pPr algn="ctr"/>
            <a:r>
              <a:rPr lang="ru-RU" sz="1800" b="1" dirty="0" smtClean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КОЛИЧЕСТВО ОБРАЩЕНИЙ ГРАЖДАН, ПОСТУПИВШИХ </a:t>
            </a:r>
            <a:br>
              <a:rPr lang="ru-RU" sz="1800" b="1" dirty="0" smtClean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В 2018 ГОДУ, ОТНОСЯЩИХСЯ </a:t>
            </a:r>
            <a:br>
              <a:rPr lang="ru-RU" sz="1800" b="1" dirty="0" smtClean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К НАЦИОНАЛЬНОМУ ПРОЕКТУ «ДЕМОГРАФИЯ»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500125100"/>
              </p:ext>
            </p:extLst>
          </p:nvPr>
        </p:nvGraphicFramePr>
        <p:xfrm>
          <a:off x="907086" y="1013570"/>
          <a:ext cx="7776056" cy="3975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08524" y="4743940"/>
            <a:ext cx="2057400" cy="274637"/>
          </a:xfrm>
        </p:spPr>
        <p:txBody>
          <a:bodyPr/>
          <a:lstStyle/>
          <a:p>
            <a:pPr>
              <a:defRPr/>
            </a:pPr>
            <a:fld id="{DC7B2644-AD55-4053-A40E-D4F59F46A2EA}" type="slidenum">
              <a:rPr 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41</a:t>
            </a:fld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1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 l="5005"/>
          <a:stretch>
            <a:fillRect/>
          </a:stretch>
        </p:blipFill>
        <p:spPr bwMode="auto">
          <a:xfrm>
            <a:off x="209448" y="104656"/>
            <a:ext cx="8286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20"/>
          <p:cNvSpPr>
            <a:spLocks noGrp="1"/>
          </p:cNvSpPr>
          <p:nvPr>
            <p:ph type="title"/>
          </p:nvPr>
        </p:nvSpPr>
        <p:spPr>
          <a:xfrm>
            <a:off x="1018905" y="184895"/>
            <a:ext cx="8089900" cy="828675"/>
          </a:xfrm>
        </p:spPr>
        <p:txBody>
          <a:bodyPr/>
          <a:lstStyle/>
          <a:p>
            <a:pPr algn="ctr"/>
            <a:r>
              <a:rPr lang="ru-RU" sz="1800" b="1" dirty="0" smtClean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КОЛИЧЕСТВО ОБРАЩЕНИЙ ГРАЖДАН, ПОСТУПИВШИХ </a:t>
            </a:r>
            <a:br>
              <a:rPr lang="ru-RU" sz="1800" b="1" dirty="0" smtClean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В ПЕРИОД  С 01.01-28.05.2019 ГОДА, ОТНОСЯЩИХСЯ </a:t>
            </a:r>
            <a:br>
              <a:rPr lang="ru-RU" sz="1800" b="1" dirty="0" smtClean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К НАЦИОНАЛЬНОМУ ПРОЕКТУ «ДЕМОГРАФИЯ»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18393" y="4770558"/>
            <a:ext cx="2057400" cy="274637"/>
          </a:xfrm>
        </p:spPr>
        <p:txBody>
          <a:bodyPr/>
          <a:lstStyle/>
          <a:p>
            <a:pPr>
              <a:defRPr/>
            </a:pPr>
            <a:fld id="{DC7B2644-AD55-4053-A40E-D4F59F46A2EA}" type="slidenum">
              <a:rPr 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42</a:t>
            </a:fld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1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 l="5005"/>
          <a:stretch>
            <a:fillRect/>
          </a:stretch>
        </p:blipFill>
        <p:spPr bwMode="auto">
          <a:xfrm>
            <a:off x="209448" y="104656"/>
            <a:ext cx="8286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20"/>
          <p:cNvSpPr>
            <a:spLocks noGrp="1"/>
          </p:cNvSpPr>
          <p:nvPr>
            <p:ph type="title"/>
          </p:nvPr>
        </p:nvSpPr>
        <p:spPr>
          <a:xfrm>
            <a:off x="1018905" y="184895"/>
            <a:ext cx="8089900" cy="828675"/>
          </a:xfrm>
        </p:spPr>
        <p:txBody>
          <a:bodyPr/>
          <a:lstStyle/>
          <a:p>
            <a:pPr algn="ctr"/>
            <a:r>
              <a:rPr lang="ru-RU" sz="1800" b="1" dirty="0" smtClean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КОЛИЧЕСТВО ОБРАЩЕНИЙ ГРАЖДАН, ПОСТУПИВШИХ </a:t>
            </a:r>
            <a:br>
              <a:rPr lang="ru-RU" sz="1800" b="1" dirty="0" smtClean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</a:rPr>
              <a:t>В 2018 ГОДУ, В РАЗРЕЗЕ МУНИЦИПАЛЬНЫХ ОБРАЗОВАНИЙ ТВЕРСКОЙ ОБЛАСТИ</a:t>
            </a:r>
          </a:p>
        </p:txBody>
      </p:sp>
      <p:pic>
        <p:nvPicPr>
          <p:cNvPr id="7" name="Picture 2" descr="C:\Users\fni\Desktop\Резервная_копия_Резервная_копия_Карта 16.10.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9469" y="950778"/>
            <a:ext cx="5009691" cy="38792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92452" y="4772078"/>
            <a:ext cx="2057400" cy="274637"/>
          </a:xfrm>
        </p:spPr>
        <p:txBody>
          <a:bodyPr/>
          <a:lstStyle/>
          <a:p>
            <a:pPr>
              <a:defRPr/>
            </a:pPr>
            <a:fld id="{DC7B2644-AD55-4053-A40E-D4F59F46A2EA}" type="slidenum">
              <a:rPr 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43</a:t>
            </a:fld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1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 l="5005"/>
          <a:stretch>
            <a:fillRect/>
          </a:stretch>
        </p:blipFill>
        <p:spPr bwMode="auto">
          <a:xfrm>
            <a:off x="209448" y="104656"/>
            <a:ext cx="8286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20"/>
          <p:cNvSpPr txBox="1">
            <a:spLocks/>
          </p:cNvSpPr>
          <p:nvPr/>
        </p:nvSpPr>
        <p:spPr bwMode="auto">
          <a:xfrm>
            <a:off x="1021675" y="178410"/>
            <a:ext cx="80899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8308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КОЛИЧЕСТВО ОБРАЩЕНИЙ ГРАЖДАН, ПОСТУПИВШИХ </a:t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8308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8308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 ПЕРИОД  С 01.01-28.05.2019 ГОДА, В РАЗРЕЗЕ МУНИЦИПАЛЬНЫХ ОБРАЗОВАНИЙ ТВЕРСКОЙ ОБЛАСТИ</a:t>
            </a:r>
          </a:p>
        </p:txBody>
      </p:sp>
      <p:pic>
        <p:nvPicPr>
          <p:cNvPr id="7" name="Picture 2" descr="C:\Users\fni\Desktop\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2166" y="992577"/>
            <a:ext cx="4999314" cy="38712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1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 l="5005"/>
          <a:stretch>
            <a:fillRect/>
          </a:stretch>
        </p:blipFill>
        <p:spPr bwMode="auto">
          <a:xfrm>
            <a:off x="209448" y="104656"/>
            <a:ext cx="8286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3"/>
          <p:cNvSpPr txBox="1">
            <a:spLocks noChangeArrowheads="1"/>
          </p:cNvSpPr>
          <p:nvPr/>
        </p:nvSpPr>
        <p:spPr bwMode="auto">
          <a:xfrm>
            <a:off x="939800" y="196310"/>
            <a:ext cx="8148638" cy="747713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fontAlgn="auto">
              <a:lnSpc>
                <a:spcPts val="19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1800" b="1" dirty="0" smtClean="0">
                <a:solidFill>
                  <a:srgbClr val="CCAF0A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  <a:sym typeface="Arial" panose="020B0604020202020204" pitchFamily="34" charset="0"/>
              </a:rPr>
              <a:t>ЦЕЛЕВЫЕ ПОКАЗАТЕЛИ РОЖДАЕМОСТИ </a:t>
            </a:r>
          </a:p>
          <a:p>
            <a:pPr algn="ctr" fontAlgn="auto">
              <a:lnSpc>
                <a:spcPts val="19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1800" b="1" dirty="0" smtClean="0">
                <a:solidFill>
                  <a:srgbClr val="CCAF0A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  <a:sym typeface="Arial" panose="020B0604020202020204" pitchFamily="34" charset="0"/>
              </a:rPr>
              <a:t>ДЛЯ </a:t>
            </a:r>
            <a:r>
              <a:rPr lang="ru-RU" altLang="ru-RU" sz="1800" b="1" dirty="0">
                <a:solidFill>
                  <a:srgbClr val="CCAF0A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  <a:sym typeface="Arial" panose="020B0604020202020204" pitchFamily="34" charset="0"/>
              </a:rPr>
              <a:t>МУНИЦИПАЛЬНЫХ </a:t>
            </a:r>
            <a:r>
              <a:rPr lang="ru-RU" altLang="ru-RU" sz="1800" b="1" dirty="0" smtClean="0">
                <a:solidFill>
                  <a:srgbClr val="CCAF0A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  <a:sym typeface="Arial" panose="020B0604020202020204" pitchFamily="34" charset="0"/>
              </a:rPr>
              <a:t>ОБРАЗОВАНИЙ</a:t>
            </a:r>
          </a:p>
          <a:p>
            <a:pPr algn="ctr" fontAlgn="auto">
              <a:lnSpc>
                <a:spcPts val="19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1800" b="1" dirty="0">
                <a:solidFill>
                  <a:srgbClr val="CCAF0A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(на 1 000 человек населения</a:t>
            </a:r>
            <a:r>
              <a:rPr lang="ru-RU" altLang="ru-RU" sz="1800" b="1" dirty="0" smtClean="0">
                <a:solidFill>
                  <a:srgbClr val="CCAF0A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)</a:t>
            </a:r>
            <a:endParaRPr lang="ru-RU" altLang="ru-RU" sz="1800" b="1" dirty="0">
              <a:solidFill>
                <a:srgbClr val="CCAF0A">
                  <a:lumMod val="75000"/>
                </a:srgb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47888200"/>
              </p:ext>
            </p:extLst>
          </p:nvPr>
        </p:nvGraphicFramePr>
        <p:xfrm>
          <a:off x="1001564" y="1053020"/>
          <a:ext cx="4118180" cy="3877161"/>
        </p:xfrm>
        <a:graphic>
          <a:graphicData uri="http://schemas.openxmlformats.org/drawingml/2006/table">
            <a:tbl>
              <a:tblPr/>
              <a:tblGrid>
                <a:gridCol w="2968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467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502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081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0810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0810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800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kumimoji="0" lang="ru-RU" alt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ru-RU" alt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30" marR="31630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муниципального </a:t>
                      </a:r>
                      <a:b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образования</a:t>
                      </a:r>
                    </a:p>
                  </a:txBody>
                  <a:tcPr marL="31630" marR="31630" marT="36000" marB="72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31630" marR="31630" marT="18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32400" marR="32400" marT="18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12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31630" marR="31630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31630" marR="31630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31630" marR="31630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31630" marR="31630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62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Тверская область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9,9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9,1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10,5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11,0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62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Тверь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11,1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10,2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11,8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12,3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62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Вышний Волочек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9,8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8,4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10,3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10,8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62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Кимры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9,8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8,4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10,5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11,0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62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Ржев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9,3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6,9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9,9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10,3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62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Торжок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9,9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8,8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10,3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10,8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662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Кашинский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городской округ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9,2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7,7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9,9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10,3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662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Нелидовский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городской округ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9,8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8,2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10,3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10,8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662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Осташковский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городской округ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9,0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9,7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9,6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10,1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662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Удомельский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городской округ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9,2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9,3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9,5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662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Андреапольский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5,8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7,2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7,5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662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Бежецкий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8,3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9,4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8,8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9,2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662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Бельский район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7,2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6,7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7,5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7,9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662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Бологовский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7,9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7,3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8,6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9,0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662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Весьегонский район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9,5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10,4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662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Вышневолоцкий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6,8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6,8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9,3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9,8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662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Жарковский район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5,2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6,9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7,2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662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Западнодвинский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9,0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9,6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9,4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9,9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662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Зубцовский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 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7,9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7,5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8,7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9,1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662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Калининский район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13,1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13,7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13,8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14,4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662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Калязинский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7,7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7,3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8,3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8,7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33335309"/>
              </p:ext>
            </p:extLst>
          </p:nvPr>
        </p:nvGraphicFramePr>
        <p:xfrm>
          <a:off x="5192564" y="1048258"/>
          <a:ext cx="3581978" cy="3868277"/>
        </p:xfrm>
        <a:graphic>
          <a:graphicData uri="http://schemas.openxmlformats.org/drawingml/2006/table">
            <a:tbl>
              <a:tblPr/>
              <a:tblGrid>
                <a:gridCol w="2968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695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081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913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0810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0810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8108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kumimoji="0" lang="ru-RU" alt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ru-RU" alt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32" marR="31632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муниципального образования</a:t>
                      </a:r>
                    </a:p>
                  </a:txBody>
                  <a:tcPr marL="31632" marR="31632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72000" marR="72000" marT="18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72000" marR="72000" marT="18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26" marR="3162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31632" marR="31632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31632" marR="31632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31632" marR="31632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31632" marR="31632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52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Кесовогорский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9,4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10,8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9,8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10,2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52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Кимрский район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6,3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5,8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9,8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10,2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52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Конаковский район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9,7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8,7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10,2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10,7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52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Краснохолмский район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9,7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8,7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10,2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10,7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52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Кувшиновский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8,6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7,6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9,2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9,7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52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Лесной район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11,8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11,3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12,9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13,5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652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Лихославльский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11,0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10,5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11,7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12,2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652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Максатихинский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10,4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9,5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10,9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11,4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652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Молоковский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11,3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12,6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12,6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13,2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652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Оленинский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8,9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7,0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9,8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10,2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652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Пеновский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7,3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8,1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7,5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7,9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652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Рамешковский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9,9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8,2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10,2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10,7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652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Ржевский район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8,6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9,6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10,1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652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Сандовский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9,1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6,9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9,5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652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Селижаровский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7,9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8,4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8,6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9,0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652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Сонковский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7,3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8,5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8,3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8,7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652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Спировский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10,3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7,9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11,1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11,7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652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Старицкий район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10,8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8,9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11,3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11,9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652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Торжокский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6,1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9,2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9,7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652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Торопецкий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10,1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9,8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10,6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11,1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652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Фировский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9,1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7,7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9,6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10,1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</a:tbl>
          </a:graphicData>
        </a:graphic>
      </p:graphicFrame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44643" y="4779216"/>
            <a:ext cx="2057400" cy="274637"/>
          </a:xfrm>
        </p:spPr>
        <p:txBody>
          <a:bodyPr/>
          <a:lstStyle/>
          <a:p>
            <a:pPr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1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 l="5005"/>
          <a:stretch>
            <a:fillRect/>
          </a:stretch>
        </p:blipFill>
        <p:spPr bwMode="auto">
          <a:xfrm>
            <a:off x="209448" y="104656"/>
            <a:ext cx="8286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3"/>
          <p:cNvSpPr txBox="1">
            <a:spLocks noChangeArrowheads="1"/>
          </p:cNvSpPr>
          <p:nvPr/>
        </p:nvSpPr>
        <p:spPr bwMode="auto">
          <a:xfrm>
            <a:off x="959796" y="208504"/>
            <a:ext cx="8184204" cy="73977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fontAlgn="auto">
              <a:lnSpc>
                <a:spcPts val="19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1800" b="1" dirty="0" smtClean="0">
                <a:solidFill>
                  <a:srgbClr val="CCAF0A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  <a:sym typeface="Arial" panose="020B0604020202020204" pitchFamily="34" charset="0"/>
              </a:rPr>
              <a:t>ЦЕЛЕВЫЕ ПОКАЗАТЕЛИ СМЕРТНОСТИ </a:t>
            </a:r>
          </a:p>
          <a:p>
            <a:pPr algn="ctr" fontAlgn="auto">
              <a:lnSpc>
                <a:spcPts val="19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1800" b="1" dirty="0" smtClean="0">
                <a:solidFill>
                  <a:srgbClr val="CCAF0A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  <a:sym typeface="Arial" panose="020B0604020202020204" pitchFamily="34" charset="0"/>
              </a:rPr>
              <a:t>ДЛЯ </a:t>
            </a:r>
            <a:r>
              <a:rPr lang="ru-RU" altLang="ru-RU" sz="1800" b="1" dirty="0">
                <a:solidFill>
                  <a:srgbClr val="CCAF0A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  <a:sym typeface="Arial" panose="020B0604020202020204" pitchFamily="34" charset="0"/>
              </a:rPr>
              <a:t>МУНИЦИПАЛЬНЫХ </a:t>
            </a:r>
            <a:r>
              <a:rPr lang="ru-RU" altLang="ru-RU" sz="1800" b="1" dirty="0" smtClean="0">
                <a:solidFill>
                  <a:srgbClr val="CCAF0A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  <a:sym typeface="Arial" panose="020B0604020202020204" pitchFamily="34" charset="0"/>
              </a:rPr>
              <a:t>ОБРАЗОВАНИЙ</a:t>
            </a:r>
          </a:p>
          <a:p>
            <a:pPr algn="ctr" fontAlgn="auto">
              <a:lnSpc>
                <a:spcPts val="19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1800" b="1" dirty="0">
                <a:solidFill>
                  <a:srgbClr val="CCAF0A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(на 1 000 человек населения</a:t>
            </a:r>
            <a:r>
              <a:rPr lang="ru-RU" altLang="ru-RU" sz="1800" b="1" dirty="0" smtClean="0">
                <a:solidFill>
                  <a:srgbClr val="CCAF0A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)</a:t>
            </a:r>
            <a:endParaRPr lang="ru-RU" altLang="ru-RU" sz="1800" b="1" dirty="0">
              <a:solidFill>
                <a:srgbClr val="CCAF0A">
                  <a:lumMod val="75000"/>
                </a:srgb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29352133"/>
              </p:ext>
            </p:extLst>
          </p:nvPr>
        </p:nvGraphicFramePr>
        <p:xfrm>
          <a:off x="1081279" y="1061633"/>
          <a:ext cx="3996000" cy="3851265"/>
        </p:xfrm>
        <a:graphic>
          <a:graphicData uri="http://schemas.openxmlformats.org/drawingml/2006/table">
            <a:tbl>
              <a:tblPr/>
              <a:tblGrid>
                <a:gridCol w="28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2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800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kumimoji="0" lang="ru-RU" alt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ru-RU" alt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30" marR="31630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муниципального образования</a:t>
                      </a:r>
                    </a:p>
                  </a:txBody>
                  <a:tcPr marL="31630" marR="31630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31630" marR="31630" marT="18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32400" marR="32400" marT="18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00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31630" marR="31630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31630" marR="31630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31630" marR="31630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31630" marR="31630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52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Тверская область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16,9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16,8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15,5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14,0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52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Тверь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13,6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13,2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12,6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11,3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52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Вышний Волочек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21,4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20,2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19,6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17,7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52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Кимры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21,2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18,2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19,3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17,4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52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Ржев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16,6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16,6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15,2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13,8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52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Торжок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15,2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14,7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13,8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12,5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652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Кашинский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городской округ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17,4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19,0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16,0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14,4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652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Нелидовский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городской округ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23,4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23,5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20,9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18,9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652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Осташковский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городской округ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18,2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19,2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16,5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14,9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652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Удомельский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городской округ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14,6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15,9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13,2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11,9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652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Андреапольский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19,1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21,8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17,2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15,6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652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Бежецкий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18,6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18,7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17,0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15,3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652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Бельский район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22,2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21,8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20,1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18,1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652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Бологовский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20,5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19,6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18,6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16,8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652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Весьегонский район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22,5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24,0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20,8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18,8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652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Вышневолоцкий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19,9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19,7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19,3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17,4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652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Жарковский район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25,4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27,0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23,4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21,1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652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Западнодвинский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20,9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18,8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17,0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652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Зубцовский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 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17,3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16,1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15,6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14,1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652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Калининский район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17,2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18,4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15,8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14,2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652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Калязинский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18,3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18,2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16,8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15,2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</a:tbl>
          </a:graphicData>
        </a:graphic>
      </p:graphicFrame>
      <p:sp>
        <p:nvSpPr>
          <p:cNvPr id="8362" name="Rectangle 1"/>
          <p:cNvSpPr>
            <a:spLocks noChangeArrowheads="1"/>
          </p:cNvSpPr>
          <p:nvPr/>
        </p:nvSpPr>
        <p:spPr bwMode="auto">
          <a:xfrm>
            <a:off x="1204913" y="725488"/>
            <a:ext cx="74882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kumimoji="1" lang="ru-RU" altLang="ru-RU" sz="16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84491630"/>
              </p:ext>
            </p:extLst>
          </p:nvPr>
        </p:nvGraphicFramePr>
        <p:xfrm>
          <a:off x="5199254" y="1067713"/>
          <a:ext cx="3492000" cy="3827058"/>
        </p:xfrm>
        <a:graphic>
          <a:graphicData uri="http://schemas.openxmlformats.org/drawingml/2006/table">
            <a:tbl>
              <a:tblPr/>
              <a:tblGrid>
                <a:gridCol w="28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800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kumimoji="0" lang="ru-RU" alt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ru-RU" alt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32" marR="31632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муниципального образования</a:t>
                      </a:r>
                    </a:p>
                  </a:txBody>
                  <a:tcPr marL="31632" marR="31632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31632" marR="31632" marT="18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32400" marR="32400" marT="18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0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26" marR="3162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31632" marR="31632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31632" marR="31632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31632" marR="31632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31632" marR="31632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41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Кесовогорский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20,9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19,9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19,3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17,4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41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Кимрский район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18,9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22,9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18,2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16,4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41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Конаковский район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17,4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18,0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16,0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14,4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41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Краснохолмский район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21,8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23,7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19,9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18,0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41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Кувшиновский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17,7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18,7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16,2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14,7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41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Лесной район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22,7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25,8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20,7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18,7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641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Лихославльский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17,4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16,7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15,9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14,3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641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Максатихинский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21,2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22,6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19,5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17,6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641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Молоковский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26,3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28,2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23,7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21,4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641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Оленинский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19,1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16,9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17,4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15,7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641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Пеновский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23,4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19,6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21,6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19,6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641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Рамешковский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16,0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17,8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14,4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13,0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641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Ржевский район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19,2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19,4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15,6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14,1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641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Сандовский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25,4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28,6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22,9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20,7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641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Селижаровский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20,7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16,6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18,8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17,0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641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Сонковский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18,8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18,4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17,0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15,3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641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Спировский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18,1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17,2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16,6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641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Старицкий район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15,4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16,1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13,8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12,5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641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Торжокский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14,0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16,0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13,5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12,2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641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Торопецкий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20,7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20,9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18,9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17,1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641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Фировский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23,2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23,5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21,0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19,0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</a:tbl>
          </a:graphicData>
        </a:graphic>
      </p:graphicFrame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38769" y="4778072"/>
            <a:ext cx="2057400" cy="274637"/>
          </a:xfrm>
        </p:spPr>
        <p:txBody>
          <a:bodyPr/>
          <a:lstStyle/>
          <a:p>
            <a:pPr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1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 l="5005"/>
          <a:stretch>
            <a:fillRect/>
          </a:stretch>
        </p:blipFill>
        <p:spPr bwMode="auto">
          <a:xfrm>
            <a:off x="209448" y="104656"/>
            <a:ext cx="8286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3"/>
          <p:cNvSpPr txBox="1">
            <a:spLocks noChangeArrowheads="1"/>
          </p:cNvSpPr>
          <p:nvPr/>
        </p:nvSpPr>
        <p:spPr bwMode="auto">
          <a:xfrm>
            <a:off x="982311" y="206661"/>
            <a:ext cx="8148638" cy="73977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fontAlgn="auto">
              <a:lnSpc>
                <a:spcPts val="19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1800" b="1" dirty="0" smtClean="0">
                <a:solidFill>
                  <a:srgbClr val="CCAF0A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  <a:sym typeface="Arial" panose="020B0604020202020204" pitchFamily="34" charset="0"/>
              </a:rPr>
              <a:t>КОЭФФИЦИЕНТЫ ЕСТЕСТВЕННОЙ УБЫЛИ НАСЕЛЕНИЯ </a:t>
            </a:r>
          </a:p>
          <a:p>
            <a:pPr algn="ctr" fontAlgn="auto">
              <a:lnSpc>
                <a:spcPts val="19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1800" b="1" dirty="0" smtClean="0">
                <a:solidFill>
                  <a:srgbClr val="CCAF0A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  <a:sym typeface="Arial" panose="020B0604020202020204" pitchFamily="34" charset="0"/>
              </a:rPr>
              <a:t>ПО МУНИЦИПАЛЬНЫМ ОБРАЗОВАНИЯМ</a:t>
            </a:r>
          </a:p>
          <a:p>
            <a:pPr algn="ctr" fontAlgn="auto">
              <a:lnSpc>
                <a:spcPts val="19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1800" b="1" dirty="0">
                <a:solidFill>
                  <a:srgbClr val="CCAF0A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(на 1 000 человек населения</a:t>
            </a:r>
            <a:r>
              <a:rPr lang="ru-RU" altLang="ru-RU" sz="1800" b="1" dirty="0" smtClean="0">
                <a:solidFill>
                  <a:srgbClr val="CCAF0A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)</a:t>
            </a:r>
            <a:endParaRPr lang="ru-RU" altLang="ru-RU" sz="1800" b="1" dirty="0">
              <a:solidFill>
                <a:srgbClr val="CCAF0A">
                  <a:lumMod val="75000"/>
                </a:srgb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81834413"/>
              </p:ext>
            </p:extLst>
          </p:nvPr>
        </p:nvGraphicFramePr>
        <p:xfrm>
          <a:off x="1000121" y="1035693"/>
          <a:ext cx="3888000" cy="3892256"/>
        </p:xfrm>
        <a:graphic>
          <a:graphicData uri="http://schemas.openxmlformats.org/drawingml/2006/table">
            <a:tbl>
              <a:tblPr/>
              <a:tblGrid>
                <a:gridCol w="25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2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160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kumimoji="0" lang="ru-RU" alt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ru-RU" alt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муниципального </a:t>
                      </a:r>
                      <a:b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образования</a:t>
                      </a:r>
                    </a:p>
                  </a:txBody>
                  <a:tcPr marL="31630" marR="31630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Естественная убыль</a:t>
                      </a:r>
                    </a:p>
                  </a:txBody>
                  <a:tcPr marL="18000" marR="18000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84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31630" marR="31630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31630" marR="31630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60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Тверская область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-7,0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-7,7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60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Тверь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-2,5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-3,0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60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Калининский район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-4,1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-4,7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60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Торжок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-5,3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-5,9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60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Лихославльский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-6,4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-6,2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60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Удомельский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городской округ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-5,4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-6,6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660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Старицкий район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-4,6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-7,2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660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Селижаровский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-12,8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-8,2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660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Зубцовский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 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-9,4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-8,6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660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Кесовогорский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-11,5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-9,1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660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Бежецкий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-10,3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-9,3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660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Конаковский район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-7,7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-9,3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660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Спировский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-7,8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-9,3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660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Осташковский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городской округ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-9,2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-9,5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660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Рамешковский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-6,1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-9,6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660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Ржев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-7,3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-9,7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660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Кимры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-11,4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-9,8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660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Оленинский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-10,2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-9,9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660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Сонковский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-11,5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-9,9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660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Торжокский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-7,5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-9,9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660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Западнодвинский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-11,9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-10,4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</a:tbl>
          </a:graphicData>
        </a:graphic>
      </p:graphicFrame>
      <p:sp>
        <p:nvSpPr>
          <p:cNvPr id="9339" name="Rectangle 1"/>
          <p:cNvSpPr>
            <a:spLocks noChangeArrowheads="1"/>
          </p:cNvSpPr>
          <p:nvPr/>
        </p:nvSpPr>
        <p:spPr bwMode="auto">
          <a:xfrm>
            <a:off x="1204913" y="725488"/>
            <a:ext cx="74882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kumimoji="1" lang="ru-RU" altLang="ru-RU" sz="16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37793062"/>
              </p:ext>
            </p:extLst>
          </p:nvPr>
        </p:nvGraphicFramePr>
        <p:xfrm>
          <a:off x="4932195" y="1036271"/>
          <a:ext cx="3816000" cy="3913136"/>
        </p:xfrm>
        <a:graphic>
          <a:graphicData uri="http://schemas.openxmlformats.org/drawingml/2006/table">
            <a:tbl>
              <a:tblPr/>
              <a:tblGrid>
                <a:gridCol w="25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5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160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kumimoji="0" lang="ru-RU" alt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ru-RU" alt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муниципального образования</a:t>
                      </a:r>
                    </a:p>
                  </a:txBody>
                  <a:tcPr marL="31632" marR="31632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Естественная убыль</a:t>
                      </a:r>
                    </a:p>
                  </a:txBody>
                  <a:tcPr marL="31632" marR="31632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05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26" marR="3162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31632" marR="31632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31632" marR="31632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74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Ржевский район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-11,2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-10,8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74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Калязинский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-10,6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-10,9</a:t>
                      </a:r>
                    </a:p>
                  </a:txBody>
                  <a:tcPr marL="31630" marR="31630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74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Кувшиновский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-9,1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-11,1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74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Торопецкий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-10,6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-11,1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74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Кашинский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городской округ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-8,2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-11,3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74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Пеновский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-16,1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11,5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674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Вышний Волочек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-11,6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-11,8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674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Бологовский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-12,6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-12,3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674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Вышневолоцкий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-13,1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-12,9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674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Максатихинский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-10,8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-13,1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674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Лесной район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-10,9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-14,5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674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Краснохолмский район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-12,1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-15,0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674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Бельский район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-15,0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-15,1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674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Нелидовский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городской округ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-13,6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-15,3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674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Молоковский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-15,0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-15,6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674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Фировский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-14,1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-15,8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674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Андреапольский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-12,5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-16,0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674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Кимрский район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-12,6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-17,1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674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Весьегонский район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13,0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-17,5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674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Сандовский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-16,3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-21,7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674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Жарковский район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-18,9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-21,8</a:t>
                      </a:r>
                    </a:p>
                  </a:txBody>
                  <a:tcPr marL="31632" marR="31632" marT="36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</a:tbl>
          </a:graphicData>
        </a:graphic>
      </p:graphicFrame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17907" y="4785045"/>
            <a:ext cx="2057400" cy="274637"/>
          </a:xfrm>
        </p:spPr>
        <p:txBody>
          <a:bodyPr/>
          <a:lstStyle/>
          <a:p>
            <a:pPr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1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 l="5005"/>
          <a:stretch>
            <a:fillRect/>
          </a:stretch>
        </p:blipFill>
        <p:spPr bwMode="auto">
          <a:xfrm>
            <a:off x="209448" y="104656"/>
            <a:ext cx="8286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Заголовок 20"/>
          <p:cNvSpPr>
            <a:spLocks noGrp="1"/>
          </p:cNvSpPr>
          <p:nvPr>
            <p:ph type="title"/>
          </p:nvPr>
        </p:nvSpPr>
        <p:spPr>
          <a:xfrm>
            <a:off x="976239" y="172767"/>
            <a:ext cx="8167761" cy="801687"/>
          </a:xfrm>
        </p:spPr>
        <p:txBody>
          <a:bodyPr rtlCol="0">
            <a:noAutofit/>
          </a:bodyPr>
          <a:lstStyle/>
          <a:p>
            <a:pPr algn="ctr" fontAlgn="auto">
              <a:lnSpc>
                <a:spcPts val="1900"/>
              </a:lnSpc>
              <a:spcAft>
                <a:spcPts val="0"/>
              </a:spcAft>
              <a:defRPr/>
            </a:pPr>
            <a:r>
              <a:rPr lang="ru-RU" altLang="ru-RU" sz="1800" b="1" dirty="0" smtClean="0">
                <a:solidFill>
                  <a:srgbClr val="9983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РОЖДАЕМОСТИ И СМЕРТНОСТИ</a:t>
            </a:r>
            <a:br>
              <a:rPr lang="ru-RU" altLang="ru-RU" sz="1800" b="1" dirty="0" smtClean="0">
                <a:solidFill>
                  <a:srgbClr val="9983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 smtClean="0">
                <a:solidFill>
                  <a:srgbClr val="9983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>
                <a:solidFill>
                  <a:srgbClr val="9983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МУНИЦИПАЛЬНЫМ </a:t>
            </a:r>
            <a:r>
              <a:rPr lang="ru-RU" altLang="ru-RU" sz="1800" b="1" dirty="0" smtClean="0">
                <a:solidFill>
                  <a:srgbClr val="9983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ОБРАЗОВАНИЯМ</a:t>
            </a:r>
            <a:br>
              <a:rPr lang="ru-RU" altLang="ru-RU" sz="1800" b="1" dirty="0" smtClean="0">
                <a:solidFill>
                  <a:srgbClr val="9983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 smtClean="0">
                <a:solidFill>
                  <a:srgbClr val="CCAF0A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(на 1 000 человек населения)</a:t>
            </a:r>
            <a:endParaRPr lang="ru-RU" altLang="ru-RU" sz="1800" b="1" dirty="0">
              <a:solidFill>
                <a:srgbClr val="9983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05128910"/>
              </p:ext>
            </p:extLst>
          </p:nvPr>
        </p:nvGraphicFramePr>
        <p:xfrm>
          <a:off x="976239" y="1042565"/>
          <a:ext cx="7795812" cy="38187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32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2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3180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9827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3135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3135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9048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1092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38171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38171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</a:tblGrid>
              <a:tr h="216000"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5" marR="6485" marT="64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муниципального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b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5" marR="6485" marT="64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Коэффициент рождаемости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" marR="7200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485" marR="6485" marT="64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485" marR="6485" marT="64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485" marR="6485" marT="64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" marR="7200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Коэффициент смертности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" marR="7200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485" marR="6485" marT="64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485" marR="6485" marT="64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" marR="7200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8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1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(базовое значение)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64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en-US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кв. 2018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64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en-US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кв.</a:t>
                      </a:r>
                    </a:p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64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sz="1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откло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-нения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64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место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64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(базовое значение)</a:t>
                      </a:r>
                    </a:p>
                  </a:txBody>
                  <a:tcPr marL="6485" marR="6485" marT="64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en-US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кв. 2018</a:t>
                      </a:r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64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en-US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кв.</a:t>
                      </a:r>
                    </a:p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64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sz="1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откло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-нения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64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место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64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1364"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Тверская область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00"/>
                        </a:lnSpc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18,3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00"/>
                        </a:lnSpc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00"/>
                        </a:lnSpc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00"/>
                        </a:lnSpc>
                      </a:pP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1364"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 Тверь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14,4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1364"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 Вышний Волочек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+0,5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22,4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1364"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 Кимры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+0,2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1364"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 Ржев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17,2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+0,7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1364"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 Торжок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+0,9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17,8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1364"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Кашинский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городской округ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1364"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Нелидовский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городской округ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27,3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21364"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ctr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Осташковский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городской округ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19,2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21364"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Удомельский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городской округ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16,9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+2,1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21364"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Андреапольский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23,6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-6,9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21364"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ctr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Бежецкий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39173">
                <a:tc>
                  <a:txBody>
                    <a:bodyPr/>
                    <a:lstStyle/>
                    <a:p>
                      <a:pPr algn="ctr" fontAlgn="ctr">
                        <a:lnSpc>
                          <a:spcPts val="1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5" marR="6485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Бельский район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+2,4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23,2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+5,3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39173">
                <a:tc>
                  <a:txBody>
                    <a:bodyPr/>
                    <a:lstStyle/>
                    <a:p>
                      <a:pPr algn="ctr" fontAlgn="ctr">
                        <a:lnSpc>
                          <a:spcPts val="1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5" marR="6485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Бологовский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+0,7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21,5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315005" y="4740486"/>
            <a:ext cx="665821" cy="293465"/>
          </a:xfrm>
        </p:spPr>
        <p:txBody>
          <a:bodyPr/>
          <a:lstStyle/>
          <a:p>
            <a:pPr>
              <a:defRPr/>
            </a:pPr>
            <a:fld id="{DC7B2644-AD55-4053-A40E-D4F59F46A2EA}" type="slidenum">
              <a:rPr 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8</a:t>
            </a:fld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1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 l="5005"/>
          <a:stretch>
            <a:fillRect/>
          </a:stretch>
        </p:blipFill>
        <p:spPr bwMode="auto">
          <a:xfrm>
            <a:off x="209448" y="104656"/>
            <a:ext cx="8286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Заголовок 20"/>
          <p:cNvSpPr>
            <a:spLocks noGrp="1"/>
          </p:cNvSpPr>
          <p:nvPr>
            <p:ph type="title"/>
          </p:nvPr>
        </p:nvSpPr>
        <p:spPr>
          <a:xfrm>
            <a:off x="1003029" y="189974"/>
            <a:ext cx="8128001" cy="801687"/>
          </a:xfrm>
        </p:spPr>
        <p:txBody>
          <a:bodyPr rtlCol="0">
            <a:noAutofit/>
          </a:bodyPr>
          <a:lstStyle/>
          <a:p>
            <a:pPr algn="ctr" fontAlgn="auto">
              <a:lnSpc>
                <a:spcPts val="1900"/>
              </a:lnSpc>
              <a:spcAft>
                <a:spcPts val="0"/>
              </a:spcAft>
              <a:defRPr/>
            </a:pPr>
            <a:r>
              <a:rPr lang="ru-RU" altLang="ru-RU" sz="1800" b="1" dirty="0" smtClean="0">
                <a:solidFill>
                  <a:srgbClr val="9983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РОЖДАЕМОСТИ И СМЕРТНОСТИ</a:t>
            </a:r>
            <a:br>
              <a:rPr lang="ru-RU" altLang="ru-RU" sz="1800" b="1" dirty="0" smtClean="0">
                <a:solidFill>
                  <a:srgbClr val="9983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 smtClean="0">
                <a:solidFill>
                  <a:srgbClr val="9983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>
                <a:solidFill>
                  <a:srgbClr val="9983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МУНИЦИПАЛЬНЫМ </a:t>
            </a:r>
            <a:r>
              <a:rPr lang="ru-RU" altLang="ru-RU" sz="1800" b="1" dirty="0" smtClean="0">
                <a:solidFill>
                  <a:srgbClr val="9983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ОБРАЗОВАНИЯМ</a:t>
            </a:r>
            <a:br>
              <a:rPr lang="ru-RU" altLang="ru-RU" sz="1800" b="1" dirty="0" smtClean="0">
                <a:solidFill>
                  <a:srgbClr val="9983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 smtClean="0">
                <a:solidFill>
                  <a:srgbClr val="CCAF0A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(на 1 000 человек населения) (продолжение)</a:t>
            </a:r>
            <a:endParaRPr lang="ru-RU" altLang="ru-RU" sz="1800" b="1" dirty="0">
              <a:solidFill>
                <a:srgbClr val="9983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62887239"/>
              </p:ext>
            </p:extLst>
          </p:nvPr>
        </p:nvGraphicFramePr>
        <p:xfrm>
          <a:off x="977089" y="1037056"/>
          <a:ext cx="7786253" cy="38005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49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100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944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3837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0585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3944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3944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9440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9794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1869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46357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46357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</a:tblGrid>
              <a:tr h="216000"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5" marR="6485" marT="64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муниципального </a:t>
                      </a:r>
                      <a:b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образования</a:t>
                      </a:r>
                    </a:p>
                  </a:txBody>
                  <a:tcPr marL="6485" marR="6485" marT="64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Коэффициент рождаемости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" marR="7200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485" marR="6485" marT="64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485" marR="6485" marT="64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485" marR="6485" marT="64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" marR="7200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Коэффициент смертности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" marR="7200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485" marR="6485" marT="64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485" marR="6485" marT="64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" marR="7200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2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(базовое значение)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64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en-US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кв. 2018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64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en-US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кв.</a:t>
                      </a:r>
                    </a:p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64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откло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-нения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64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место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64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(базовое значение)</a:t>
                      </a:r>
                    </a:p>
                  </a:txBody>
                  <a:tcPr marL="6485" marR="6485" marT="64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en-US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кв. 2018</a:t>
                      </a:r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64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en-US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кв.</a:t>
                      </a:r>
                    </a:p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64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откло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-нения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64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место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64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1364"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Весьегонский район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25,6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1364"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Вышневолоцкий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+0,3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1364"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Жарковский район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36,5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-10,1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1364"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Западнодвинский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23,5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-4,4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1364"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Зубцовский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16,9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+2,1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1364"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Калининский район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19,4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1364"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Калязинский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18,3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1364"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ctr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Кесовогорский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-6,9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21,3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-12,1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21364"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Кимрский район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24,5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21364"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Конаковский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+0,3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18,6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21364"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ctr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Краснохолмский район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-5,8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18,8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+2,4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39173">
                <a:tc>
                  <a:txBody>
                    <a:bodyPr/>
                    <a:lstStyle/>
                    <a:p>
                      <a:pPr algn="ctr" fontAlgn="ctr">
                        <a:lnSpc>
                          <a:spcPts val="1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5" marR="6485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Кувшиновский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+2,7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21,4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-4,4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39173">
                <a:tc>
                  <a:txBody>
                    <a:bodyPr/>
                    <a:lstStyle/>
                    <a:p>
                      <a:pPr algn="ctr" fontAlgn="ctr">
                        <a:lnSpc>
                          <a:spcPts val="1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5" marR="6485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Лесной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+0,3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23,6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+6,0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39173">
                <a:tc>
                  <a:txBody>
                    <a:bodyPr/>
                    <a:lstStyle/>
                    <a:p>
                      <a:pPr algn="ctr" fontAlgn="ctr">
                        <a:lnSpc>
                          <a:spcPts val="1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5" marR="6485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Лихославльский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6485"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19,7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5" marR="6485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29290" y="4758625"/>
            <a:ext cx="2057400" cy="274637"/>
          </a:xfrm>
        </p:spPr>
        <p:txBody>
          <a:bodyPr/>
          <a:lstStyle/>
          <a:p>
            <a:pPr>
              <a:defRPr/>
            </a:pPr>
            <a:fld id="{DC7B2644-AD55-4053-A40E-D4F59F46A2EA}" type="slidenum">
              <a:rPr 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9</a:t>
            </a:fld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9291</TotalTime>
  <Words>7297</Words>
  <Application>Microsoft Office PowerPoint</Application>
  <PresentationFormat>Экран (16:9)</PresentationFormat>
  <Paragraphs>2715</Paragraphs>
  <Slides>43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Тема Office</vt:lpstr>
      <vt:lpstr>О реализации  национального проекта «Демография»  в Тверской области</vt:lpstr>
      <vt:lpstr>НАЦИОНАЛЬНЫЙ ПРОЕКТ «ДЕМОГРАФИЯ»</vt:lpstr>
      <vt:lpstr>Слайд 3</vt:lpstr>
      <vt:lpstr>ПОКАЗАТЕЛИ ЕСТЕСТВЕННОГО ДВИЖЕНИЯ НАСЕЛЕНИЯ  СУБЪЕКТОВ РОССИЙСКОЙ ФЕДЕРАЦИИ  ЦЕНТРАЛЬНОГО ФЕДЕРАЛЬНОГО ОКРУГА</vt:lpstr>
      <vt:lpstr>Слайд 5</vt:lpstr>
      <vt:lpstr>Слайд 6</vt:lpstr>
      <vt:lpstr>Слайд 7</vt:lpstr>
      <vt:lpstr>ПОКАЗАТЕЛИ РОЖДАЕМОСТИ И СМЕРТНОСТИ  ПО МУНИЦИПАЛЬНЫМ ОБРАЗОВАНИЯМ (на 1 000 человек населения)</vt:lpstr>
      <vt:lpstr>ПОКАЗАТЕЛИ РОЖДАЕМОСТИ И СМЕРТНОСТИ  ПО МУНИЦИПАЛЬНЫМ ОБРАЗОВАНИЯМ (на 1 000 человек населения) (продолжение)</vt:lpstr>
      <vt:lpstr>ПОКАЗАТЕЛИ РОЖДАЕМОСТИ И СМЕРТНОСТИ  ПО МУНИЦИПАЛЬНЫМ ОБРАЗОВАНИЯМ (на 1 000 человек населения) (продолжение)</vt:lpstr>
      <vt:lpstr> II. ОСНОВНЫЕ МЕРОПРИЯТИЯ РЕГИОНАЛЬНЫХ ПРОЕКТОВ ПО ТВЕРСКОЙ ОБЛАСТИ </vt:lpstr>
      <vt:lpstr>1. «ФИНАНСОВАЯ ПОДДЕРЖКА СЕМЕЙ ПРИ РОЖДЕНИИ ДЕТЕЙ» (продолжение)</vt:lpstr>
      <vt:lpstr>2. «СОДЕЙСТВИЕ ЗАНЯТОСТИ ЖЕНЩИН  -  СОЗДАНИЕ УСЛОВИЙ ДОШКОЛЬНОГО ОБРАЗОВАНИЯ ДЛЯ ДЕТЕЙ В ВОЗРАСТЕ 3-Х ЛЕТ»</vt:lpstr>
      <vt:lpstr>3. «СТАРШЕЕ ПОКОЛЕНИЕ»</vt:lpstr>
      <vt:lpstr>3. «СТАРШЕЕ ПОКОЛЕНИЕ» (продолжение)</vt:lpstr>
      <vt:lpstr>Слайд 16</vt:lpstr>
      <vt:lpstr>4. «УКРЕПЛЕНИЕ ОБЩЕСТВЕННОГО ЗДОРОВЬЯ»</vt:lpstr>
      <vt:lpstr>Слайд 18</vt:lpstr>
      <vt:lpstr>5. «СПОРТ – НОРМА ЖИЗНИ» (продолжение)</vt:lpstr>
      <vt:lpstr>Слайд 20</vt:lpstr>
      <vt:lpstr>Слайд 21</vt:lpstr>
      <vt:lpstr>Слайд 22</vt:lpstr>
      <vt:lpstr>город ТВЕРЬ</vt:lpstr>
      <vt:lpstr>город ВЫШНИЙ ВОЛОЧЕК</vt:lpstr>
      <vt:lpstr>город РЖЕВ</vt:lpstr>
      <vt:lpstr>город ТОРЖОК</vt:lpstr>
      <vt:lpstr>НЕЛИДОВСКИЙ ГОРОДСКОЙ ОКРУГ</vt:lpstr>
      <vt:lpstr>АНДРЕАПОЛЬСКИЙ РАЙОН</vt:lpstr>
      <vt:lpstr>БЕЖЕЦКИЙ РАЙОН</vt:lpstr>
      <vt:lpstr>ВЫШНЕВОЛОЦКИЙ РАЙОН</vt:lpstr>
      <vt:lpstr>Слайд 31</vt:lpstr>
      <vt:lpstr>КАЛЯЗИНСКИЙ РАЙОН</vt:lpstr>
      <vt:lpstr>КУВШИНОВСКИЙ РАЙОН</vt:lpstr>
      <vt:lpstr>ЛИХОСЛАВЛЬСКИЙ РАЙОН</vt:lpstr>
      <vt:lpstr>МОЛОКОВСКИЙ РАЙОН</vt:lpstr>
      <vt:lpstr>ПЕНОВСКИЙ РАЙОН</vt:lpstr>
      <vt:lpstr>СЕЛИЖАРОВСКИЙ РАЙОН</vt:lpstr>
      <vt:lpstr>ФИРОВСКИЙ РАЙОН</vt:lpstr>
      <vt:lpstr>КОЛИЧЕСТВО ОБРАЩЕНИЙ ГРАЖДАН, ОТНОСЯЩИХСЯ  К НАЦИОНАЛЬНОМУ ПРОЕКТУ «ДЕМОГРАФИЯ»</vt:lpstr>
      <vt:lpstr>КОЛИЧЕСТВО ОБРАЩЕНИЙ ГРАЖДАН, ПОСТУПИВШИХ  В 2018 ГОДУ, ОТНОСЯЩИХСЯ  К НАЦИОНАЛЬНОМУ ПРОЕКТУ «ДЕМОГРАФИЯ»</vt:lpstr>
      <vt:lpstr>КОЛИЧЕСТВО ОБРАЩЕНИЙ ГРАЖДАН, ПОСТУПИВШИХ  В ПЕРИОД  С 01.01-28.05.2019 ГОДА, ОТНОСЯЩИХСЯ  К НАЦИОНАЛЬНОМУ ПРОЕКТУ «ДЕМОГРАФИЯ»</vt:lpstr>
      <vt:lpstr>КОЛИЧЕСТВО ОБРАЩЕНИЙ ГРАЖДАН, ПОСТУПИВШИХ  В 2018 ГОДУ, В РАЗРЕЗЕ МУНИЦИПАЛЬНЫХ ОБРАЗОВАНИЙ ТВЕРСКОЙ ОБЛАСТИ</vt:lpstr>
      <vt:lpstr>Слайд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Смирнова Ирина Анатольевна</dc:creator>
  <cp:lastModifiedBy>Приемная</cp:lastModifiedBy>
  <cp:revision>1438</cp:revision>
  <cp:lastPrinted>2019-05-27T12:09:56Z</cp:lastPrinted>
  <dcterms:created xsi:type="dcterms:W3CDTF">2018-05-18T11:00:57Z</dcterms:created>
  <dcterms:modified xsi:type="dcterms:W3CDTF">2019-05-30T07:19:07Z</dcterms:modified>
</cp:coreProperties>
</file>